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63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smtClean="0"/>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26736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09347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563146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79873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582451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52952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162070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008370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smtClean="0"/>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487383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84337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smtClean="0"/>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79323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24352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95613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816261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424948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smtClean="0"/>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74164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74993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1/29/2020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21479325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79929" y="376519"/>
            <a:ext cx="10717305" cy="5446058"/>
          </a:xfrm>
          <a:solidFill>
            <a:schemeClr val="accent4">
              <a:lumMod val="20000"/>
              <a:lumOff val="80000"/>
            </a:schemeClr>
          </a:solidFill>
        </p:spPr>
        <p:txBody>
          <a:bodyPr>
            <a:noAutofit/>
          </a:bodyPr>
          <a:lstStyle/>
          <a:p>
            <a:r>
              <a:rPr lang="fr-FR" sz="2200" dirty="0"/>
              <a:t>Le foyer d’hébergement est un lieu de vie, d’épanouissement personnel, d’autonomisation par rapport au contexte familial. Il s’articule avec les deux structures déjà existantes l’ESAT et la SAS.</a:t>
            </a:r>
            <a:br>
              <a:rPr lang="fr-FR" sz="2200" dirty="0"/>
            </a:br>
            <a:r>
              <a:rPr lang="fr-FR" sz="2200" dirty="0"/>
              <a:t>Le quotidien : la volonté de l’association est de proposer aux résidents via l’accueil au foyer un fonctionnement, un projet qui leur permette de définir un projet de vie personnalisé hors de leur contexte familial et également d’acquérir une meilleure autonomie dans l’optique de pouvoir à moyen terme prétendre à une vie en appartement inscrit dans la cité.  Pour cela ils participent au quotidien à la préparation des repas, l’entretien de leur espace privé, mais aussi du collectif, l’entretien de leur linge. L’ensemble de ces démarches étant accompagné par l’équipe éducative, la maitresse de maison, les surveillants de nuits et la conseillère en économie sociale et familiale qui propose aussi des ateliers autour de la vie citoyenne, du budget et des démarches administratives. Le quotidien c’est également des moments festifs, ludiques et de création. On fête les anniversaires, on invite des amis, il y a des temps d’échanges sur l’organisation et le fonctionnement du foyer.</a:t>
            </a:r>
            <a:br>
              <a:rPr lang="fr-FR" sz="2200" dirty="0"/>
            </a:br>
            <a:endParaRPr lang="fr-FR" sz="2200" dirty="0"/>
          </a:p>
        </p:txBody>
      </p:sp>
    </p:spTree>
    <p:extLst>
      <p:ext uri="{BB962C8B-B14F-4D97-AF65-F5344CB8AC3E}">
        <p14:creationId xmlns:p14="http://schemas.microsoft.com/office/powerpoint/2010/main" val="31725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16329" y="1309495"/>
            <a:ext cx="7828417" cy="763146"/>
          </a:xfrm>
          <a:solidFill>
            <a:schemeClr val="accent4">
              <a:lumMod val="60000"/>
              <a:lumOff val="40000"/>
            </a:schemeClr>
          </a:solidFill>
        </p:spPr>
        <p:txBody>
          <a:bodyPr>
            <a:normAutofit/>
          </a:bodyPr>
          <a:lstStyle/>
          <a:p>
            <a:r>
              <a:rPr lang="fr-FR" b="1" cap="none" dirty="0" smtClean="0">
                <a:ln w="6600">
                  <a:solidFill>
                    <a:schemeClr val="accent2"/>
                  </a:solidFill>
                  <a:prstDash val="solid"/>
                </a:ln>
                <a:solidFill>
                  <a:srgbClr val="FFFFFF"/>
                </a:solidFill>
                <a:effectLst>
                  <a:outerShdw dist="38100" dir="2700000" algn="tl" rotWithShape="0">
                    <a:schemeClr val="accent2"/>
                  </a:outerShdw>
                </a:effectLst>
              </a:rPr>
              <a:t>LES SORTIES</a:t>
            </a:r>
            <a:endParaRPr lang="fr-FR" b="1" cap="none"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Sous-titre 2"/>
          <p:cNvSpPr>
            <a:spLocks noGrp="1"/>
          </p:cNvSpPr>
          <p:nvPr>
            <p:ph type="subTitle" idx="1"/>
          </p:nvPr>
        </p:nvSpPr>
        <p:spPr>
          <a:xfrm>
            <a:off x="1820090" y="2220686"/>
            <a:ext cx="8620897" cy="3037113"/>
          </a:xfrm>
        </p:spPr>
        <p:style>
          <a:lnRef idx="2">
            <a:schemeClr val="accent5"/>
          </a:lnRef>
          <a:fillRef idx="1">
            <a:schemeClr val="lt1"/>
          </a:fillRef>
          <a:effectRef idx="0">
            <a:schemeClr val="accent5"/>
          </a:effectRef>
          <a:fontRef idx="minor">
            <a:schemeClr val="dk1"/>
          </a:fontRef>
        </p:style>
        <p:txBody>
          <a:bodyPr>
            <a:normAutofit fontScale="70000" lnSpcReduction="20000"/>
          </a:bodyPr>
          <a:lstStyle/>
          <a:p>
            <a:r>
              <a:rPr lang="fr-FR" dirty="0">
                <a:solidFill>
                  <a:schemeClr val="accent2">
                    <a:lumMod val="75000"/>
                  </a:schemeClr>
                </a:solidFill>
              </a:rPr>
              <a:t>Si le temps d’activité ou de travail reste le point d’ancrage de la prise en charge, aussi bien à l’ESAT qu’à la S.A.S, il est important que les moments dits de « non-travail » puissent s’organiser et que des moments à exister, à partager, subsistent en écho aux efforts souvent très importants qu’exigent les temps d’activités. Si les lieux d’habitat ne proposent que le vide et le désœuvrement, les effets structurants du travail seront totalement inopérants.</a:t>
            </a:r>
          </a:p>
          <a:p>
            <a:r>
              <a:rPr lang="fr-FR" dirty="0">
                <a:solidFill>
                  <a:schemeClr val="accent2">
                    <a:lumMod val="75000"/>
                  </a:schemeClr>
                </a:solidFill>
              </a:rPr>
              <a:t>Ces moments moins organisés, plus ludiques, seront en corrélation avec les temps plus rigoureux du travail. Ces activités n’auront de sens que si elles apportent, bien évidemment, une touche supplémentaire, une autre voie au partage, à la communication.</a:t>
            </a:r>
          </a:p>
          <a:p>
            <a:r>
              <a:rPr lang="fr-FR" dirty="0">
                <a:solidFill>
                  <a:schemeClr val="accent2">
                    <a:lumMod val="75000"/>
                  </a:schemeClr>
                </a:solidFill>
              </a:rPr>
              <a:t>Là aussi les résidents prennent part activement au choix et à l’organisation des sorties. La diversité des propositions participe à une ouverture sociale</a:t>
            </a:r>
            <a:r>
              <a:rPr lang="fr-FR" dirty="0"/>
              <a:t>.</a:t>
            </a:r>
          </a:p>
          <a:p>
            <a:endParaRPr lang="fr-FR" dirty="0"/>
          </a:p>
        </p:txBody>
      </p:sp>
    </p:spTree>
    <p:extLst>
      <p:ext uri="{BB962C8B-B14F-4D97-AF65-F5344CB8AC3E}">
        <p14:creationId xmlns:p14="http://schemas.microsoft.com/office/powerpoint/2010/main" val="13044378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700" dirty="0">
                <a:latin typeface="Bell MT" panose="02020503060305020303" pitchFamily="18" charset="0"/>
              </a:rPr>
              <a:t>Soirée </a:t>
            </a:r>
            <a:r>
              <a:rPr lang="fr-FR" sz="2700" dirty="0" err="1">
                <a:latin typeface="Bell MT" panose="02020503060305020303" pitchFamily="18" charset="0"/>
              </a:rPr>
              <a:t>Handinamik</a:t>
            </a:r>
            <a:r>
              <a:rPr lang="fr-FR" sz="2700" dirty="0">
                <a:latin typeface="Bell MT" panose="02020503060305020303" pitchFamily="18" charset="0"/>
              </a:rPr>
              <a:t> 16 février 2019 25 mai 23 novembre 2019. Moments appréciés par les résidents qui permettent de rencontrer d’autres perso</a:t>
            </a:r>
            <a:r>
              <a:rPr lang="fr-FR" dirty="0">
                <a:latin typeface="Bell MT" panose="02020503060305020303" pitchFamily="18" charset="0"/>
              </a:rPr>
              <a:t>nnes</a:t>
            </a:r>
          </a:p>
        </p:txBody>
      </p:sp>
      <p:pic>
        <p:nvPicPr>
          <p:cNvPr id="5" name="Espace réservé du contenu 4"/>
          <p:cNvPicPr>
            <a:picLocks noGrp="1" noChangeAspect="1"/>
          </p:cNvPicPr>
          <p:nvPr>
            <p:ph sz="quarter" idx="13"/>
          </p:nvPr>
        </p:nvPicPr>
        <p:blipFill>
          <a:blip r:embed="rId2"/>
          <a:stretch>
            <a:fillRect/>
          </a:stretch>
        </p:blipFill>
        <p:spPr>
          <a:xfrm>
            <a:off x="914400" y="2839198"/>
            <a:ext cx="5105400" cy="2479766"/>
          </a:xfrm>
          <a:prstGeom prst="ellipse">
            <a:avLst/>
          </a:prstGeom>
          <a:ln w="190500" cap="rnd">
            <a:solidFill>
              <a:srgbClr val="FFFF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Espace réservé du contenu 5"/>
          <p:cNvPicPr>
            <a:picLocks noGrp="1" noChangeAspect="1"/>
          </p:cNvPicPr>
          <p:nvPr>
            <p:ph sz="quarter" idx="14"/>
          </p:nvPr>
        </p:nvPicPr>
        <p:blipFill>
          <a:blip r:embed="rId3"/>
          <a:stretch>
            <a:fillRect/>
          </a:stretch>
        </p:blipFill>
        <p:spPr>
          <a:xfrm>
            <a:off x="6172200" y="2839198"/>
            <a:ext cx="5105400" cy="2479766"/>
          </a:xfrm>
          <a:prstGeom prst="ellipse">
            <a:avLst/>
          </a:prstGeom>
          <a:ln w="190500" cap="rnd">
            <a:solidFill>
              <a:srgbClr val="00B05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2377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ppt_w</p:attrName>
                                        </p:attrNameLst>
                                      </p:cBhvr>
                                      <p:tavLst>
                                        <p:tav tm="0" fmla="#ppt_w*sin(2.5*pi*$)">
                                          <p:val>
                                            <p:fltVal val="0"/>
                                          </p:val>
                                        </p:tav>
                                        <p:tav tm="100000">
                                          <p:val>
                                            <p:fltVal val="1"/>
                                          </p:val>
                                        </p:tav>
                                      </p:tavLst>
                                    </p:anim>
                                    <p:anim calcmode="lin" valueType="num">
                                      <p:cBhvr>
                                        <p:cTn id="17"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anim calcmode="lin" valueType="num">
                                      <p:cBhvr>
                                        <p:cTn id="23" dur="2000" fill="hold"/>
                                        <p:tgtEl>
                                          <p:spTgt spid="6"/>
                                        </p:tgtEl>
                                        <p:attrNameLst>
                                          <p:attrName>ppt_w</p:attrName>
                                        </p:attrNameLst>
                                      </p:cBhvr>
                                      <p:tavLst>
                                        <p:tav tm="0" fmla="#ppt_w*sin(2.5*pi*$)">
                                          <p:val>
                                            <p:fltVal val="0"/>
                                          </p:val>
                                        </p:tav>
                                        <p:tav tm="100000">
                                          <p:val>
                                            <p:fltVal val="1"/>
                                          </p:val>
                                        </p:tav>
                                      </p:tavLst>
                                    </p:anim>
                                    <p:anim calcmode="lin" valueType="num">
                                      <p:cBhvr>
                                        <p:cTn id="24"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Bell MT" panose="02020503060305020303" pitchFamily="18" charset="0"/>
              </a:rPr>
              <a:t>Pique-nique parc de Bagatelle 17 février 2019</a:t>
            </a:r>
          </a:p>
        </p:txBody>
      </p:sp>
      <p:pic>
        <p:nvPicPr>
          <p:cNvPr id="5" name="Espace réservé du contenu 4"/>
          <p:cNvPicPr>
            <a:picLocks noGrp="1" noChangeAspect="1"/>
          </p:cNvPicPr>
          <p:nvPr>
            <p:ph sz="quarter" idx="13"/>
          </p:nvPr>
        </p:nvPicPr>
        <p:blipFill>
          <a:blip r:embed="rId2"/>
          <a:stretch>
            <a:fillRect/>
          </a:stretch>
        </p:blipFill>
        <p:spPr>
          <a:xfrm>
            <a:off x="1595466" y="2525486"/>
            <a:ext cx="4628592" cy="2608295"/>
          </a:xfrm>
          <a:prstGeom prst="roundRect">
            <a:avLst>
              <a:gd name="adj" fmla="val 16667"/>
            </a:avLst>
          </a:prstGeom>
          <a:ln w="762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Espace réservé du contenu 5"/>
          <p:cNvPicPr>
            <a:picLocks noGrp="1" noChangeAspect="1"/>
          </p:cNvPicPr>
          <p:nvPr>
            <p:ph sz="quarter" idx="14"/>
          </p:nvPr>
        </p:nvPicPr>
        <p:blipFill>
          <a:blip r:embed="rId3"/>
          <a:stretch>
            <a:fillRect/>
          </a:stretch>
        </p:blipFill>
        <p:spPr>
          <a:xfrm>
            <a:off x="7709828" y="2010796"/>
            <a:ext cx="2566286" cy="3421715"/>
          </a:xfrm>
          <a:prstGeom prst="round2DiagRect">
            <a:avLst>
              <a:gd name="adj1" fmla="val 16667"/>
              <a:gd name="adj2" fmla="val 0"/>
            </a:avLst>
          </a:prstGeom>
          <a:ln w="88900" cap="sq">
            <a:solidFill>
              <a:srgbClr val="0070C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604443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800" dirty="0">
                <a:latin typeface="Bell MT" panose="02020503060305020303" pitchFamily="18" charset="0"/>
              </a:rPr>
              <a:t>Pour les fans de sport et de l’équipe de France Match de Rugby France / Ecosse 23 février 2019</a:t>
            </a:r>
          </a:p>
        </p:txBody>
      </p:sp>
      <p:pic>
        <p:nvPicPr>
          <p:cNvPr id="6" name="Espace réservé du contenu 5"/>
          <p:cNvPicPr>
            <a:picLocks noGrp="1" noChangeAspect="1"/>
          </p:cNvPicPr>
          <p:nvPr>
            <p:ph sz="quarter" idx="13"/>
          </p:nvPr>
        </p:nvPicPr>
        <p:blipFill>
          <a:blip r:embed="rId2"/>
          <a:stretch>
            <a:fillRect/>
          </a:stretch>
        </p:blipFill>
        <p:spPr>
          <a:xfrm>
            <a:off x="6705695" y="658374"/>
            <a:ext cx="3378831" cy="4505108"/>
          </a:xfrm>
          <a:prstGeom prst="snip2DiagRect">
            <a:avLst/>
          </a:prstGeom>
          <a:solidFill>
            <a:srgbClr val="FFFFFF">
              <a:shade val="85000"/>
            </a:srgbClr>
          </a:solidFill>
          <a:ln w="889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Image 4"/>
          <p:cNvPicPr>
            <a:picLocks noChangeAspect="1"/>
          </p:cNvPicPr>
          <p:nvPr/>
        </p:nvPicPr>
        <p:blipFill>
          <a:blip r:embed="rId3"/>
          <a:stretch>
            <a:fillRect/>
          </a:stretch>
        </p:blipFill>
        <p:spPr>
          <a:xfrm>
            <a:off x="722183" y="2910928"/>
            <a:ext cx="3913971" cy="29324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86175943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latin typeface="Bell MT" panose="02020503060305020303" pitchFamily="18" charset="0"/>
              </a:rPr>
              <a:t>Régulièrement les résidents </a:t>
            </a:r>
            <a:r>
              <a:rPr lang="fr-FR" dirty="0" err="1">
                <a:latin typeface="Bell MT" panose="02020503060305020303" pitchFamily="18" charset="0"/>
              </a:rPr>
              <a:t>particpent</a:t>
            </a:r>
            <a:r>
              <a:rPr lang="fr-FR" dirty="0">
                <a:latin typeface="Bell MT" panose="02020503060305020303" pitchFamily="18" charset="0"/>
              </a:rPr>
              <a:t> aux nocturnes du Louvre avec un accès privilégié mars, avril, mai, septembre, octobre 2019</a:t>
            </a:r>
          </a:p>
        </p:txBody>
      </p:sp>
      <p:pic>
        <p:nvPicPr>
          <p:cNvPr id="7" name="Espace réservé du contenu 6"/>
          <p:cNvPicPr>
            <a:picLocks noGrp="1" noChangeAspect="1"/>
          </p:cNvPicPr>
          <p:nvPr>
            <p:ph sz="quarter" idx="13"/>
          </p:nvPr>
        </p:nvPicPr>
        <p:blipFill>
          <a:blip r:embed="rId2"/>
          <a:stretch>
            <a:fillRect/>
          </a:stretch>
        </p:blipFill>
        <p:spPr>
          <a:xfrm>
            <a:off x="1272350" y="3354295"/>
            <a:ext cx="4389500" cy="2133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Espace réservé du contenu 7"/>
          <p:cNvPicPr>
            <a:picLocks noGrp="1" noChangeAspect="1"/>
          </p:cNvPicPr>
          <p:nvPr>
            <p:ph sz="quarter" idx="14"/>
          </p:nvPr>
        </p:nvPicPr>
        <p:blipFill>
          <a:blip r:embed="rId3"/>
          <a:stretch>
            <a:fillRect/>
          </a:stretch>
        </p:blipFill>
        <p:spPr>
          <a:xfrm>
            <a:off x="6959955" y="3564625"/>
            <a:ext cx="3529890" cy="171312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854962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29966" y="449218"/>
            <a:ext cx="2511770" cy="3346994"/>
          </a:xfrm>
          <a:prstGeom prst="rect">
            <a:avLst/>
          </a:prstGeom>
          <a:effectLst>
            <a:glow rad="228600">
              <a:schemeClr val="accent5">
                <a:satMod val="175000"/>
                <a:alpha val="40000"/>
              </a:schemeClr>
            </a:glow>
          </a:effectLst>
        </p:spPr>
      </p:pic>
      <p:pic>
        <p:nvPicPr>
          <p:cNvPr id="4" name="Image 3"/>
          <p:cNvPicPr>
            <a:picLocks noChangeAspect="1"/>
          </p:cNvPicPr>
          <p:nvPr/>
        </p:nvPicPr>
        <p:blipFill>
          <a:blip r:embed="rId3"/>
          <a:stretch>
            <a:fillRect/>
          </a:stretch>
        </p:blipFill>
        <p:spPr>
          <a:xfrm>
            <a:off x="227668" y="3977476"/>
            <a:ext cx="3664014" cy="2749534"/>
          </a:xfrm>
          <a:prstGeom prst="roundRect">
            <a:avLst>
              <a:gd name="adj" fmla="val 16667"/>
            </a:avLst>
          </a:prstGeom>
          <a:ln>
            <a:solidFill>
              <a:schemeClr val="accent6">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 4"/>
          <p:cNvPicPr>
            <a:picLocks noChangeAspect="1"/>
          </p:cNvPicPr>
          <p:nvPr/>
        </p:nvPicPr>
        <p:blipFill>
          <a:blip r:embed="rId4"/>
          <a:stretch>
            <a:fillRect/>
          </a:stretch>
        </p:blipFill>
        <p:spPr>
          <a:xfrm>
            <a:off x="7509251" y="846402"/>
            <a:ext cx="3426249" cy="1664352"/>
          </a:xfrm>
          <a:prstGeom prst="ellipse">
            <a:avLst/>
          </a:prstGeom>
          <a:ln>
            <a:noFill/>
          </a:ln>
          <a:effectLst>
            <a:softEdge rad="112500"/>
          </a:effectLst>
        </p:spPr>
      </p:pic>
      <p:pic>
        <p:nvPicPr>
          <p:cNvPr id="6" name="Image 5"/>
          <p:cNvPicPr>
            <a:picLocks noChangeAspect="1"/>
          </p:cNvPicPr>
          <p:nvPr/>
        </p:nvPicPr>
        <p:blipFill>
          <a:blip r:embed="rId5"/>
          <a:stretch>
            <a:fillRect/>
          </a:stretch>
        </p:blipFill>
        <p:spPr>
          <a:xfrm>
            <a:off x="4463558" y="5007789"/>
            <a:ext cx="3542083" cy="171922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Image 6"/>
          <p:cNvPicPr>
            <a:picLocks noChangeAspect="1"/>
          </p:cNvPicPr>
          <p:nvPr/>
        </p:nvPicPr>
        <p:blipFill>
          <a:blip r:embed="rId6"/>
          <a:stretch>
            <a:fillRect/>
          </a:stretch>
        </p:blipFill>
        <p:spPr>
          <a:xfrm>
            <a:off x="8005641" y="3140550"/>
            <a:ext cx="3700593" cy="1798476"/>
          </a:xfrm>
          <a:prstGeom prst="rect">
            <a:avLst/>
          </a:prstGeom>
          <a:ln w="88900" cap="sq" cmpd="thickThin">
            <a:solidFill>
              <a:srgbClr val="000000"/>
            </a:solidFill>
            <a:prstDash val="solid"/>
            <a:miter lim="800000"/>
          </a:ln>
          <a:effectLst>
            <a:innerShdw blurRad="76200">
              <a:srgbClr val="000000"/>
            </a:innerShdw>
          </a:effectLst>
        </p:spPr>
      </p:pic>
      <p:sp>
        <p:nvSpPr>
          <p:cNvPr id="8" name="ZoneTexte 7"/>
          <p:cNvSpPr txBox="1"/>
          <p:nvPr/>
        </p:nvSpPr>
        <p:spPr>
          <a:xfrm>
            <a:off x="3891682" y="449217"/>
            <a:ext cx="3388684" cy="1815882"/>
          </a:xfrm>
          <a:prstGeom prst="rect">
            <a:avLst/>
          </a:prstGeom>
          <a:noFill/>
        </p:spPr>
        <p:txBody>
          <a:bodyPr wrap="square" rtlCol="0">
            <a:spAutoFit/>
          </a:bodyPr>
          <a:lstStyle/>
          <a:p>
            <a:r>
              <a:rPr lang="fr-FR" sz="2800" dirty="0">
                <a:latin typeface="Bell MT" panose="02020503060305020303" pitchFamily="18" charset="0"/>
              </a:rPr>
              <a:t>Pendant la semaine de repos compensateur c’est l’occasion de faire d’autres sorties</a:t>
            </a:r>
          </a:p>
        </p:txBody>
      </p:sp>
      <p:sp>
        <p:nvSpPr>
          <p:cNvPr id="10" name="ZoneTexte 9"/>
          <p:cNvSpPr txBox="1"/>
          <p:nvPr/>
        </p:nvSpPr>
        <p:spPr>
          <a:xfrm>
            <a:off x="3441736" y="2510754"/>
            <a:ext cx="2096915" cy="646331"/>
          </a:xfrm>
          <a:prstGeom prst="rect">
            <a:avLst/>
          </a:prstGeom>
          <a:noFill/>
        </p:spPr>
        <p:txBody>
          <a:bodyPr wrap="square" rtlCol="0">
            <a:spAutoFit/>
          </a:bodyPr>
          <a:lstStyle/>
          <a:p>
            <a:r>
              <a:rPr lang="fr-FR" dirty="0">
                <a:latin typeface="Bell MT" panose="02020503060305020303" pitchFamily="18" charset="0"/>
              </a:rPr>
              <a:t>Musée de la magie 4 mars 2019</a:t>
            </a:r>
          </a:p>
        </p:txBody>
      </p:sp>
      <p:sp>
        <p:nvSpPr>
          <p:cNvPr id="12" name="ZoneTexte 11"/>
          <p:cNvSpPr txBox="1"/>
          <p:nvPr/>
        </p:nvSpPr>
        <p:spPr>
          <a:xfrm>
            <a:off x="6634039" y="3773078"/>
            <a:ext cx="1750423" cy="1200329"/>
          </a:xfrm>
          <a:prstGeom prst="rect">
            <a:avLst/>
          </a:prstGeom>
          <a:noFill/>
        </p:spPr>
        <p:txBody>
          <a:bodyPr wrap="square" rtlCol="0">
            <a:spAutoFit/>
          </a:bodyPr>
          <a:lstStyle/>
          <a:p>
            <a:r>
              <a:rPr lang="fr-FR" dirty="0">
                <a:latin typeface="Bell MT" panose="02020503060305020303" pitchFamily="18" charset="0"/>
              </a:rPr>
              <a:t>Thé à la mosquée de Paris 8 mars 2019</a:t>
            </a:r>
          </a:p>
        </p:txBody>
      </p:sp>
      <p:sp>
        <p:nvSpPr>
          <p:cNvPr id="13" name="ZoneTexte 12"/>
          <p:cNvSpPr txBox="1"/>
          <p:nvPr/>
        </p:nvSpPr>
        <p:spPr>
          <a:xfrm>
            <a:off x="3891682" y="4197531"/>
            <a:ext cx="1646969" cy="646331"/>
          </a:xfrm>
          <a:prstGeom prst="rect">
            <a:avLst/>
          </a:prstGeom>
          <a:noFill/>
        </p:spPr>
        <p:txBody>
          <a:bodyPr wrap="square" rtlCol="0">
            <a:spAutoFit/>
          </a:bodyPr>
          <a:lstStyle/>
          <a:p>
            <a:r>
              <a:rPr lang="fr-FR" dirty="0">
                <a:latin typeface="Bell MT" panose="02020503060305020303" pitchFamily="18" charset="0"/>
              </a:rPr>
              <a:t>Laser Game 6 mars 2019</a:t>
            </a:r>
          </a:p>
        </p:txBody>
      </p:sp>
      <p:sp>
        <p:nvSpPr>
          <p:cNvPr id="14" name="ZoneTexte 13"/>
          <p:cNvSpPr txBox="1"/>
          <p:nvPr/>
        </p:nvSpPr>
        <p:spPr>
          <a:xfrm>
            <a:off x="7776754" y="2406702"/>
            <a:ext cx="3158746" cy="369332"/>
          </a:xfrm>
          <a:prstGeom prst="rect">
            <a:avLst/>
          </a:prstGeom>
          <a:noFill/>
        </p:spPr>
        <p:txBody>
          <a:bodyPr wrap="square" rtlCol="0">
            <a:spAutoFit/>
          </a:bodyPr>
          <a:lstStyle/>
          <a:p>
            <a:r>
              <a:rPr lang="fr-FR" dirty="0">
                <a:latin typeface="Bell MT" panose="02020503060305020303" pitchFamily="18" charset="0"/>
              </a:rPr>
              <a:t>Zoo de Vincennes 7 mars 2019</a:t>
            </a:r>
          </a:p>
        </p:txBody>
      </p:sp>
    </p:spTree>
    <p:extLst>
      <p:ext uri="{BB962C8B-B14F-4D97-AF65-F5344CB8AC3E}">
        <p14:creationId xmlns:p14="http://schemas.microsoft.com/office/powerpoint/2010/main" val="2429108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heel(1)">
                                      <p:cBhvr>
                                        <p:cTn id="43" dur="20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heel(1)">
                                      <p:cBhvr>
                                        <p:cTn id="4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800" dirty="0">
                <a:latin typeface="Bell MT" panose="02020503060305020303" pitchFamily="18" charset="0"/>
              </a:rPr>
              <a:t>Dale a reçu des résidents pour la visite de son atelier le 30 mars 2019. Cela a permis de découvrir son travail dont nous avons bénéficié pour la création de la signalétique </a:t>
            </a:r>
          </a:p>
        </p:txBody>
      </p:sp>
      <p:pic>
        <p:nvPicPr>
          <p:cNvPr id="9" name="Image 8"/>
          <p:cNvPicPr>
            <a:picLocks noChangeAspect="1"/>
          </p:cNvPicPr>
          <p:nvPr/>
        </p:nvPicPr>
        <p:blipFill>
          <a:blip r:embed="rId2"/>
          <a:stretch>
            <a:fillRect/>
          </a:stretch>
        </p:blipFill>
        <p:spPr>
          <a:xfrm>
            <a:off x="7973297" y="3126377"/>
            <a:ext cx="3314286" cy="22761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 9"/>
          <p:cNvPicPr>
            <a:picLocks noChangeAspect="1"/>
          </p:cNvPicPr>
          <p:nvPr/>
        </p:nvPicPr>
        <p:blipFill>
          <a:blip r:embed="rId3"/>
          <a:stretch>
            <a:fillRect/>
          </a:stretch>
        </p:blipFill>
        <p:spPr>
          <a:xfrm>
            <a:off x="4471716" y="2566315"/>
            <a:ext cx="3109229" cy="23349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 10"/>
          <p:cNvPicPr>
            <a:picLocks noChangeAspect="1"/>
          </p:cNvPicPr>
          <p:nvPr/>
        </p:nvPicPr>
        <p:blipFill>
          <a:blip r:embed="rId4"/>
          <a:stretch>
            <a:fillRect/>
          </a:stretch>
        </p:blipFill>
        <p:spPr>
          <a:xfrm>
            <a:off x="554688" y="3055719"/>
            <a:ext cx="3664014" cy="2749534"/>
          </a:xfrm>
          <a:prstGeom prst="rect">
            <a:avLst/>
          </a:prstGeom>
          <a:ln>
            <a:noFill/>
          </a:ln>
          <a:effectLst>
            <a:softEdge rad="112500"/>
          </a:effectLst>
        </p:spPr>
      </p:pic>
    </p:spTree>
    <p:extLst>
      <p:ext uri="{BB962C8B-B14F-4D97-AF65-F5344CB8AC3E}">
        <p14:creationId xmlns:p14="http://schemas.microsoft.com/office/powerpoint/2010/main" val="227216852"/>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788229" y="400594"/>
            <a:ext cx="6505302" cy="1200329"/>
          </a:xfrm>
          <a:prstGeom prst="rect">
            <a:avLst/>
          </a:prstGeom>
          <a:noFill/>
        </p:spPr>
        <p:txBody>
          <a:bodyPr wrap="square" rtlCol="0">
            <a:spAutoFit/>
          </a:bodyPr>
          <a:lstStyle/>
          <a:p>
            <a:r>
              <a:rPr lang="fr-FR" sz="3600" dirty="0">
                <a:latin typeface="Bell MT" panose="02020503060305020303" pitchFamily="18" charset="0"/>
              </a:rPr>
              <a:t>Nocturne du Louvre samedi 6 avril et 4 mai 2019</a:t>
            </a:r>
          </a:p>
        </p:txBody>
      </p:sp>
      <p:pic>
        <p:nvPicPr>
          <p:cNvPr id="3" name="Image 2"/>
          <p:cNvPicPr>
            <a:picLocks noChangeAspect="1"/>
          </p:cNvPicPr>
          <p:nvPr/>
        </p:nvPicPr>
        <p:blipFill>
          <a:blip r:embed="rId2"/>
          <a:stretch>
            <a:fillRect/>
          </a:stretch>
        </p:blipFill>
        <p:spPr>
          <a:xfrm>
            <a:off x="1008212" y="2020733"/>
            <a:ext cx="2780017" cy="2085013"/>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mage 3"/>
          <p:cNvPicPr>
            <a:picLocks noChangeAspect="1"/>
          </p:cNvPicPr>
          <p:nvPr/>
        </p:nvPicPr>
        <p:blipFill>
          <a:blip r:embed="rId3"/>
          <a:stretch>
            <a:fillRect/>
          </a:stretch>
        </p:blipFill>
        <p:spPr>
          <a:xfrm>
            <a:off x="4983383" y="1944495"/>
            <a:ext cx="2225233" cy="29690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mage 4"/>
          <p:cNvPicPr>
            <a:picLocks noChangeAspect="1"/>
          </p:cNvPicPr>
          <p:nvPr/>
        </p:nvPicPr>
        <p:blipFill>
          <a:blip r:embed="rId4"/>
          <a:stretch>
            <a:fillRect/>
          </a:stretch>
        </p:blipFill>
        <p:spPr>
          <a:xfrm>
            <a:off x="7897654" y="1752454"/>
            <a:ext cx="3450635" cy="167654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Image 5"/>
          <p:cNvPicPr>
            <a:picLocks noChangeAspect="1"/>
          </p:cNvPicPr>
          <p:nvPr/>
        </p:nvPicPr>
        <p:blipFill>
          <a:blip r:embed="rId5"/>
          <a:stretch>
            <a:fillRect/>
          </a:stretch>
        </p:blipFill>
        <p:spPr>
          <a:xfrm>
            <a:off x="7897654" y="4105746"/>
            <a:ext cx="3468925" cy="16887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83706283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8971" y="2107474"/>
            <a:ext cx="3152503" cy="3046988"/>
          </a:xfrm>
          <a:prstGeom prst="rect">
            <a:avLst/>
          </a:prstGeom>
          <a:noFill/>
        </p:spPr>
        <p:txBody>
          <a:bodyPr wrap="square" rtlCol="0">
            <a:spAutoFit/>
          </a:bodyPr>
          <a:lstStyle/>
          <a:p>
            <a:r>
              <a:rPr lang="fr-FR" sz="2400" dirty="0">
                <a:latin typeface="Bell MT" panose="02020503060305020303" pitchFamily="18" charset="0"/>
              </a:rPr>
              <a:t>Les dimanches après-midi une fois par mois les résidents ont la possibilité de participer au </a:t>
            </a:r>
            <a:r>
              <a:rPr lang="fr-FR" sz="2400" dirty="0" err="1">
                <a:latin typeface="Bell MT" panose="02020503060305020303" pitchFamily="18" charset="0"/>
              </a:rPr>
              <a:t>Handikfé</a:t>
            </a:r>
            <a:r>
              <a:rPr lang="fr-FR" sz="2400" dirty="0">
                <a:latin typeface="Bell MT" panose="02020503060305020303" pitchFamily="18" charset="0"/>
              </a:rPr>
              <a:t>. Moment de </a:t>
            </a:r>
            <a:r>
              <a:rPr lang="fr-FR" sz="2400" dirty="0" smtClean="0">
                <a:latin typeface="Bell MT" panose="02020503060305020303" pitchFamily="18" charset="0"/>
              </a:rPr>
              <a:t>détente </a:t>
            </a:r>
            <a:r>
              <a:rPr lang="fr-FR" sz="2400" dirty="0">
                <a:latin typeface="Bell MT" panose="02020503060305020303" pitchFamily="18" charset="0"/>
              </a:rPr>
              <a:t>avec des animations le 5 mai </a:t>
            </a:r>
            <a:r>
              <a:rPr lang="fr-FR" sz="2400" dirty="0" smtClean="0">
                <a:latin typeface="Bell MT" panose="02020503060305020303" pitchFamily="18" charset="0"/>
              </a:rPr>
              <a:t>2019; 2 </a:t>
            </a:r>
            <a:r>
              <a:rPr lang="fr-FR" sz="2400" dirty="0">
                <a:latin typeface="Bell MT" panose="02020503060305020303" pitchFamily="18" charset="0"/>
              </a:rPr>
              <a:t>juin 2019</a:t>
            </a:r>
          </a:p>
        </p:txBody>
      </p:sp>
      <p:pic>
        <p:nvPicPr>
          <p:cNvPr id="3" name="Image 2"/>
          <p:cNvPicPr>
            <a:picLocks noChangeAspect="1"/>
          </p:cNvPicPr>
          <p:nvPr/>
        </p:nvPicPr>
        <p:blipFill>
          <a:blip r:embed="rId2"/>
          <a:stretch>
            <a:fillRect/>
          </a:stretch>
        </p:blipFill>
        <p:spPr>
          <a:xfrm>
            <a:off x="5144941" y="2160922"/>
            <a:ext cx="1902117" cy="2536156"/>
          </a:xfrm>
          <a:prstGeom prst="rect">
            <a:avLst/>
          </a:prstGeom>
          <a:ln>
            <a:noFill/>
          </a:ln>
          <a:effectLst>
            <a:outerShdw blurRad="190500" algn="tl" rotWithShape="0">
              <a:srgbClr val="000000">
                <a:alpha val="70000"/>
              </a:srgbClr>
            </a:outerShdw>
          </a:effectLst>
        </p:spPr>
      </p:pic>
      <p:pic>
        <p:nvPicPr>
          <p:cNvPr id="4" name="Image 3"/>
          <p:cNvPicPr>
            <a:picLocks noChangeAspect="1"/>
          </p:cNvPicPr>
          <p:nvPr/>
        </p:nvPicPr>
        <p:blipFill>
          <a:blip r:embed="rId3"/>
          <a:stretch>
            <a:fillRect/>
          </a:stretch>
        </p:blipFill>
        <p:spPr>
          <a:xfrm>
            <a:off x="7612900" y="946085"/>
            <a:ext cx="3097036" cy="2322777"/>
          </a:xfrm>
          <a:prstGeom prst="rect">
            <a:avLst/>
          </a:prstGeom>
          <a:effectLst>
            <a:glow rad="228600">
              <a:schemeClr val="accent4">
                <a:satMod val="175000"/>
                <a:alpha val="40000"/>
              </a:schemeClr>
            </a:glow>
          </a:effectLst>
        </p:spPr>
      </p:pic>
      <p:pic>
        <p:nvPicPr>
          <p:cNvPr id="5" name="Image 4"/>
          <p:cNvPicPr>
            <a:picLocks noChangeAspect="1"/>
          </p:cNvPicPr>
          <p:nvPr/>
        </p:nvPicPr>
        <p:blipFill>
          <a:blip r:embed="rId4"/>
          <a:stretch>
            <a:fillRect/>
          </a:stretch>
        </p:blipFill>
        <p:spPr>
          <a:xfrm>
            <a:off x="7379549" y="3457303"/>
            <a:ext cx="2940108" cy="220508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523863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992568"/>
          </a:xfrm>
        </p:spPr>
        <p:txBody>
          <a:bodyPr>
            <a:normAutofit fontScale="90000"/>
          </a:bodyPr>
          <a:lstStyle/>
          <a:p>
            <a:r>
              <a:rPr lang="fr-FR" dirty="0">
                <a:latin typeface="Bell MT" panose="02020503060305020303" pitchFamily="18" charset="0"/>
              </a:rPr>
              <a:t>Sortie maison des métallos / le </a:t>
            </a:r>
            <a:r>
              <a:rPr lang="fr-FR" dirty="0" err="1">
                <a:latin typeface="Bell MT" panose="02020503060305020303" pitchFamily="18" charset="0"/>
              </a:rPr>
              <a:t>Papotin</a:t>
            </a:r>
            <a:r>
              <a:rPr lang="fr-FR" dirty="0">
                <a:latin typeface="Bell MT" panose="02020503060305020303" pitchFamily="18" charset="0"/>
              </a:rPr>
              <a:t> : </a:t>
            </a:r>
            <a:r>
              <a:rPr lang="fr-FR" dirty="0" err="1">
                <a:latin typeface="Bell MT" panose="02020503060305020303" pitchFamily="18" charset="0"/>
              </a:rPr>
              <a:t>Before</a:t>
            </a:r>
            <a:r>
              <a:rPr lang="fr-FR" dirty="0">
                <a:latin typeface="Bell MT" panose="02020503060305020303" pitchFamily="18" charset="0"/>
              </a:rPr>
              <a:t> on Respire # 7 juin 2019</a:t>
            </a:r>
          </a:p>
        </p:txBody>
      </p:sp>
      <p:pic>
        <p:nvPicPr>
          <p:cNvPr id="7" name="Espace réservé du contenu 6"/>
          <p:cNvPicPr>
            <a:picLocks noGrp="1" noChangeAspect="1"/>
          </p:cNvPicPr>
          <p:nvPr>
            <p:ph sz="quarter" idx="13"/>
          </p:nvPr>
        </p:nvPicPr>
        <p:blipFill>
          <a:blip r:embed="rId2"/>
          <a:stretch>
            <a:fillRect/>
          </a:stretch>
        </p:blipFill>
        <p:spPr>
          <a:xfrm>
            <a:off x="1141223" y="2673531"/>
            <a:ext cx="3417155" cy="2567639"/>
          </a:xfrm>
          <a:prstGeom prst="rect">
            <a:avLst/>
          </a:prstGeom>
          <a:effectLst>
            <a:reflection blurRad="6350" stA="50000" endA="300" endPos="55500" dist="101600" dir="5400000" sy="-100000" algn="bl" rotWithShape="0"/>
          </a:effectLst>
        </p:spPr>
      </p:pic>
      <p:pic>
        <p:nvPicPr>
          <p:cNvPr id="8" name="Espace réservé du contenu 7"/>
          <p:cNvPicPr>
            <a:picLocks noGrp="1" noChangeAspect="1"/>
          </p:cNvPicPr>
          <p:nvPr>
            <p:ph sz="quarter" idx="14"/>
          </p:nvPr>
        </p:nvPicPr>
        <p:blipFill>
          <a:blip r:embed="rId3"/>
          <a:stretch>
            <a:fillRect/>
          </a:stretch>
        </p:blipFill>
        <p:spPr>
          <a:xfrm>
            <a:off x="7624476" y="2586446"/>
            <a:ext cx="3553541" cy="2657773"/>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87069346"/>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51012" y="914401"/>
            <a:ext cx="8689976" cy="2895598"/>
          </a:xfrm>
        </p:spPr>
        <p:style>
          <a:lnRef idx="1">
            <a:schemeClr val="accent1"/>
          </a:lnRef>
          <a:fillRef idx="2">
            <a:schemeClr val="accent1"/>
          </a:fillRef>
          <a:effectRef idx="1">
            <a:schemeClr val="accent1"/>
          </a:effectRef>
          <a:fontRef idx="minor">
            <a:schemeClr val="dk1"/>
          </a:fontRef>
        </p:style>
        <p:txBody>
          <a:bodyPr>
            <a:noAutofit/>
          </a:bodyPr>
          <a:lstStyle/>
          <a:p>
            <a:r>
              <a:rPr lang="fr-FR" sz="2400" dirty="0"/>
              <a:t>Après cinq années de fonctionnement le projet du foyer évolue conjointement avec celui des résidents. Les nouvelles propositions d’organisation, de fonctionnement, de projet sont présentées et débattues lors de la réunion des résidents qui se tient tous les mercredis. Les résidents sont accompagnés pour la mise en œuvre des nouveaux projets, de manière qu’ils en soient acteurs à part entière. </a:t>
            </a:r>
          </a:p>
        </p:txBody>
      </p:sp>
    </p:spTree>
    <p:extLst>
      <p:ext uri="{BB962C8B-B14F-4D97-AF65-F5344CB8AC3E}">
        <p14:creationId xmlns:p14="http://schemas.microsoft.com/office/powerpoint/2010/main" val="1878821502"/>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646545" y="2548628"/>
            <a:ext cx="4626981" cy="3467624"/>
          </a:xfrm>
          <a:prstGeom prst="rect">
            <a:avLst/>
          </a:prstGeom>
          <a:ln w="28575">
            <a:solidFill>
              <a:srgbClr val="CCFF66"/>
            </a:solidFill>
          </a:ln>
          <a:effectLst>
            <a:outerShdw blurRad="292100" dist="139700" dir="2700000" algn="tl" rotWithShape="0">
              <a:srgbClr val="333333">
                <a:alpha val="65000"/>
              </a:srgbClr>
            </a:outerShdw>
          </a:effectLst>
        </p:spPr>
      </p:pic>
      <p:sp>
        <p:nvSpPr>
          <p:cNvPr id="3" name="ZoneTexte 2"/>
          <p:cNvSpPr txBox="1"/>
          <p:nvPr/>
        </p:nvSpPr>
        <p:spPr>
          <a:xfrm>
            <a:off x="2622177" y="712694"/>
            <a:ext cx="7812741" cy="1200329"/>
          </a:xfrm>
          <a:prstGeom prst="rect">
            <a:avLst/>
          </a:prstGeom>
          <a:noFill/>
        </p:spPr>
        <p:txBody>
          <a:bodyPr wrap="square" rtlCol="0">
            <a:spAutoFit/>
          </a:bodyPr>
          <a:lstStyle/>
          <a:p>
            <a:r>
              <a:rPr lang="fr-FR" sz="2400" dirty="0">
                <a:latin typeface="Bell MT" panose="02020503060305020303" pitchFamily="18" charset="0"/>
              </a:rPr>
              <a:t>Quelques résidents ont répondu à l’invitation d’Emmanuelle pour la visite de l’ESAT Père Lachaise à l’occasion de la journée porte ouverte 15 juin 2019</a:t>
            </a:r>
          </a:p>
        </p:txBody>
      </p:sp>
    </p:spTree>
    <p:extLst>
      <p:ext uri="{BB962C8B-B14F-4D97-AF65-F5344CB8AC3E}">
        <p14:creationId xmlns:p14="http://schemas.microsoft.com/office/powerpoint/2010/main" val="342100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path" presetSubtype="0" accel="50000" decel="50000" fill="hold" nodeType="clickEffect">
                                  <p:stCondLst>
                                    <p:cond delay="0"/>
                                  </p:stCondLst>
                                  <p:childTnLst>
                                    <p:animMotion origin="layout" path="M 0 0 L 0.25 0 L 0.25 0.25 L 0 0.25 L 0 0 Z" pathEditMode="relative" ptsTypes="">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Bell MT" panose="02020503060305020303" pitchFamily="18" charset="0"/>
              </a:rPr>
              <a:t>sortie jardin d’acclimatation 8 juin 2019 </a:t>
            </a:r>
          </a:p>
        </p:txBody>
      </p:sp>
      <p:pic>
        <p:nvPicPr>
          <p:cNvPr id="8" name="Espace réservé du contenu 7"/>
          <p:cNvPicPr>
            <a:picLocks noGrp="1" noChangeAspect="1"/>
          </p:cNvPicPr>
          <p:nvPr>
            <p:ph sz="quarter" idx="13"/>
          </p:nvPr>
        </p:nvPicPr>
        <p:blipFill>
          <a:blip r:embed="rId2"/>
          <a:stretch>
            <a:fillRect/>
          </a:stretch>
        </p:blipFill>
        <p:spPr>
          <a:xfrm>
            <a:off x="1760071" y="2725783"/>
            <a:ext cx="4491269" cy="27348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Espace réservé du contenu 6"/>
          <p:cNvPicPr>
            <a:picLocks noGrp="1" noChangeAspect="1"/>
          </p:cNvPicPr>
          <p:nvPr>
            <p:ph sz="quarter" idx="14"/>
          </p:nvPr>
        </p:nvPicPr>
        <p:blipFill>
          <a:blip r:embed="rId3"/>
          <a:stretch>
            <a:fillRect/>
          </a:stretch>
        </p:blipFill>
        <p:spPr>
          <a:xfrm>
            <a:off x="7365374" y="2725783"/>
            <a:ext cx="3623450" cy="271352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28697626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90165" y="4343400"/>
            <a:ext cx="8969188" cy="830997"/>
          </a:xfrm>
          <a:prstGeom prst="rect">
            <a:avLst/>
          </a:prstGeom>
          <a:noFill/>
        </p:spPr>
        <p:txBody>
          <a:bodyPr wrap="square" rtlCol="0">
            <a:spAutoFit/>
          </a:bodyPr>
          <a:lstStyle/>
          <a:p>
            <a:r>
              <a:rPr lang="fr-FR" sz="2400" dirty="0" smtClean="0">
                <a:latin typeface="Bell MT" panose="02020503060305020303" pitchFamily="18" charset="0"/>
              </a:rPr>
              <a:t>Musée du quai Branly : exposition le « modèle noir » 13 juin 2019 et 27 juin 2019</a:t>
            </a:r>
            <a:endParaRPr lang="fr-FR" sz="2400" dirty="0">
              <a:latin typeface="Bell MT" panose="02020503060305020303" pitchFamily="18" charset="0"/>
            </a:endParaRPr>
          </a:p>
        </p:txBody>
      </p:sp>
      <p:pic>
        <p:nvPicPr>
          <p:cNvPr id="3" name="Image 2"/>
          <p:cNvPicPr>
            <a:picLocks noChangeAspect="1"/>
          </p:cNvPicPr>
          <p:nvPr/>
        </p:nvPicPr>
        <p:blipFill>
          <a:blip r:embed="rId2"/>
          <a:stretch>
            <a:fillRect/>
          </a:stretch>
        </p:blipFill>
        <p:spPr>
          <a:xfrm>
            <a:off x="7773195" y="533355"/>
            <a:ext cx="2347163" cy="3127519"/>
          </a:xfrm>
          <a:prstGeom prst="ellipse">
            <a:avLst/>
          </a:prstGeom>
          <a:ln>
            <a:noFill/>
          </a:ln>
          <a:effectLst>
            <a:softEdge rad="112500"/>
          </a:effectLst>
        </p:spPr>
      </p:pic>
      <p:pic>
        <p:nvPicPr>
          <p:cNvPr id="4" name="Image 3"/>
          <p:cNvPicPr>
            <a:picLocks noChangeAspect="1"/>
          </p:cNvPicPr>
          <p:nvPr/>
        </p:nvPicPr>
        <p:blipFill>
          <a:blip r:embed="rId3"/>
          <a:stretch>
            <a:fillRect/>
          </a:stretch>
        </p:blipFill>
        <p:spPr>
          <a:xfrm>
            <a:off x="497583" y="1277131"/>
            <a:ext cx="3182388" cy="2383743"/>
          </a:xfrm>
          <a:prstGeom prst="rect">
            <a:avLst/>
          </a:prstGeom>
          <a:ln w="88900" cap="sq" cmpd="thickThin">
            <a:solidFill>
              <a:srgbClr val="000000"/>
            </a:solidFill>
            <a:prstDash val="solid"/>
            <a:miter lim="800000"/>
          </a:ln>
          <a:effectLst>
            <a:innerShdw blurRad="76200">
              <a:srgbClr val="000000"/>
            </a:innerShdw>
          </a:effectLst>
        </p:spPr>
      </p:pic>
      <p:pic>
        <p:nvPicPr>
          <p:cNvPr id="5" name="Image 4"/>
          <p:cNvPicPr>
            <a:picLocks noChangeAspect="1"/>
          </p:cNvPicPr>
          <p:nvPr/>
        </p:nvPicPr>
        <p:blipFill>
          <a:blip r:embed="rId4"/>
          <a:stretch>
            <a:fillRect/>
          </a:stretch>
        </p:blipFill>
        <p:spPr>
          <a:xfrm>
            <a:off x="3878708" y="533355"/>
            <a:ext cx="3682303" cy="27617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552424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 calcmode="lin" valueType="num">
                                      <p:cBhvr>
                                        <p:cTn id="19" dur="500" fill="hold"/>
                                        <p:tgtEl>
                                          <p:spTgt spid="3"/>
                                        </p:tgtEl>
                                        <p:attrNameLst>
                                          <p:attrName>style.rotation</p:attrName>
                                        </p:attrNameLst>
                                      </p:cBhvr>
                                      <p:tavLst>
                                        <p:tav tm="0">
                                          <p:val>
                                            <p:fltVal val="360"/>
                                          </p:val>
                                        </p:tav>
                                        <p:tav tm="100000">
                                          <p:val>
                                            <p:fltVal val="0"/>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Bell MT" panose="02020503060305020303" pitchFamily="18" charset="0"/>
              </a:rPr>
              <a:t>Huitième de final de la coupe du monde féminine : suède / Canada le 24 juin 2019</a:t>
            </a:r>
          </a:p>
        </p:txBody>
      </p:sp>
      <p:pic>
        <p:nvPicPr>
          <p:cNvPr id="3" name="Image 2"/>
          <p:cNvPicPr>
            <a:picLocks noChangeAspect="1"/>
          </p:cNvPicPr>
          <p:nvPr/>
        </p:nvPicPr>
        <p:blipFill>
          <a:blip r:embed="rId2"/>
          <a:stretch>
            <a:fillRect/>
          </a:stretch>
        </p:blipFill>
        <p:spPr>
          <a:xfrm>
            <a:off x="1873404" y="2880273"/>
            <a:ext cx="5834068" cy="32853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12642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4106" y="157790"/>
            <a:ext cx="10364451" cy="1596177"/>
          </a:xfrm>
        </p:spPr>
        <p:txBody>
          <a:bodyPr/>
          <a:lstStyle/>
          <a:p>
            <a:r>
              <a:rPr lang="fr-FR" dirty="0"/>
              <a:t>Feu d’artifice 14 juillet 2019 </a:t>
            </a:r>
          </a:p>
        </p:txBody>
      </p:sp>
      <p:pic>
        <p:nvPicPr>
          <p:cNvPr id="3" name="Image 2"/>
          <p:cNvPicPr>
            <a:picLocks noChangeAspect="1"/>
          </p:cNvPicPr>
          <p:nvPr/>
        </p:nvPicPr>
        <p:blipFill>
          <a:blip r:embed="rId2"/>
          <a:stretch>
            <a:fillRect/>
          </a:stretch>
        </p:blipFill>
        <p:spPr>
          <a:xfrm>
            <a:off x="3413760" y="1370790"/>
            <a:ext cx="3958170" cy="5280367"/>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643981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Comme tous les ans et à la demande des résidents une sortie restaurant avec toute l’équipe 03/09/19</a:t>
            </a:r>
          </a:p>
        </p:txBody>
      </p:sp>
      <p:pic>
        <p:nvPicPr>
          <p:cNvPr id="3" name="Image 2"/>
          <p:cNvPicPr>
            <a:picLocks noChangeAspect="1"/>
          </p:cNvPicPr>
          <p:nvPr/>
        </p:nvPicPr>
        <p:blipFill>
          <a:blip r:embed="rId2"/>
          <a:stretch>
            <a:fillRect/>
          </a:stretch>
        </p:blipFill>
        <p:spPr>
          <a:xfrm>
            <a:off x="3375212" y="2408005"/>
            <a:ext cx="5072715" cy="3804536"/>
          </a:xfrm>
          <a:prstGeom prst="rect">
            <a:avLst/>
          </a:prstGeom>
        </p:spPr>
      </p:pic>
    </p:spTree>
    <p:extLst>
      <p:ext uri="{BB962C8B-B14F-4D97-AF65-F5344CB8AC3E}">
        <p14:creationId xmlns:p14="http://schemas.microsoft.com/office/powerpoint/2010/main" val="12447230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Bell MT" panose="02020503060305020303" pitchFamily="18" charset="0"/>
              </a:rPr>
              <a:t>C’est presque devenu une tradition sortie Disney 14-09-19</a:t>
            </a:r>
          </a:p>
        </p:txBody>
      </p:sp>
      <p:pic>
        <p:nvPicPr>
          <p:cNvPr id="3" name="Image 2"/>
          <p:cNvPicPr>
            <a:picLocks noChangeAspect="1"/>
          </p:cNvPicPr>
          <p:nvPr/>
        </p:nvPicPr>
        <p:blipFill>
          <a:blip r:embed="rId2"/>
          <a:stretch>
            <a:fillRect/>
          </a:stretch>
        </p:blipFill>
        <p:spPr>
          <a:xfrm>
            <a:off x="1090141" y="3055778"/>
            <a:ext cx="3395766" cy="2548349"/>
          </a:xfrm>
          <a:prstGeom prst="rect">
            <a:avLst/>
          </a:prstGeom>
          <a:ln>
            <a:noFill/>
          </a:ln>
          <a:effectLst>
            <a:softEdge rad="112500"/>
          </a:effectLst>
        </p:spPr>
      </p:pic>
      <p:pic>
        <p:nvPicPr>
          <p:cNvPr id="4" name="Image 3"/>
          <p:cNvPicPr>
            <a:picLocks noChangeAspect="1"/>
          </p:cNvPicPr>
          <p:nvPr/>
        </p:nvPicPr>
        <p:blipFill>
          <a:blip r:embed="rId3"/>
          <a:stretch>
            <a:fillRect/>
          </a:stretch>
        </p:blipFill>
        <p:spPr>
          <a:xfrm>
            <a:off x="5026059" y="2002412"/>
            <a:ext cx="2139881" cy="28531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Image 4"/>
          <p:cNvPicPr>
            <a:picLocks noChangeAspect="1"/>
          </p:cNvPicPr>
          <p:nvPr/>
        </p:nvPicPr>
        <p:blipFill>
          <a:blip r:embed="rId4"/>
          <a:stretch>
            <a:fillRect/>
          </a:stretch>
        </p:blipFill>
        <p:spPr>
          <a:xfrm>
            <a:off x="8810933" y="3082671"/>
            <a:ext cx="2719052" cy="2780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0986063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a:latin typeface="Bell MT" panose="02020503060305020303" pitchFamily="18" charset="0"/>
              </a:rPr>
              <a:t>Sur invitation et proposition d’une voisine sortie à l’Expo </a:t>
            </a:r>
            <a:r>
              <a:rPr lang="fr-FR" sz="2400" dirty="0" err="1">
                <a:latin typeface="Bell MT" panose="02020503060305020303" pitchFamily="18" charset="0"/>
              </a:rPr>
              <a:t>Ajutila</a:t>
            </a:r>
            <a:r>
              <a:rPr lang="fr-FR" sz="2400" dirty="0">
                <a:latin typeface="Bell MT" panose="02020503060305020303" pitchFamily="18" charset="0"/>
              </a:rPr>
              <a:t> (handicap et sexualité) 03/10/19 paris 19 </a:t>
            </a:r>
          </a:p>
        </p:txBody>
      </p:sp>
      <p:pic>
        <p:nvPicPr>
          <p:cNvPr id="3" name="Image 2"/>
          <p:cNvPicPr>
            <a:picLocks noChangeAspect="1"/>
          </p:cNvPicPr>
          <p:nvPr/>
        </p:nvPicPr>
        <p:blipFill>
          <a:blip r:embed="rId2"/>
          <a:stretch>
            <a:fillRect/>
          </a:stretch>
        </p:blipFill>
        <p:spPr>
          <a:xfrm>
            <a:off x="913775" y="2492449"/>
            <a:ext cx="2703484" cy="3601393"/>
          </a:xfrm>
          <a:prstGeom prst="rect">
            <a:avLst/>
          </a:prstGeom>
        </p:spPr>
      </p:pic>
      <p:pic>
        <p:nvPicPr>
          <p:cNvPr id="4" name="Image 3"/>
          <p:cNvPicPr>
            <a:picLocks noChangeAspect="1"/>
          </p:cNvPicPr>
          <p:nvPr/>
        </p:nvPicPr>
        <p:blipFill>
          <a:blip r:embed="rId3"/>
          <a:stretch>
            <a:fillRect/>
          </a:stretch>
        </p:blipFill>
        <p:spPr>
          <a:xfrm>
            <a:off x="5784031" y="3045578"/>
            <a:ext cx="4066384" cy="3048264"/>
          </a:xfrm>
          <a:prstGeom prst="rect">
            <a:avLst/>
          </a:prstGeom>
        </p:spPr>
      </p:pic>
    </p:spTree>
    <p:extLst>
      <p:ext uri="{BB962C8B-B14F-4D97-AF65-F5344CB8AC3E}">
        <p14:creationId xmlns:p14="http://schemas.microsoft.com/office/powerpoint/2010/main" val="20363774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81082" y="470647"/>
            <a:ext cx="5580530" cy="461665"/>
          </a:xfrm>
          <a:prstGeom prst="rect">
            <a:avLst/>
          </a:prstGeom>
          <a:noFill/>
        </p:spPr>
        <p:txBody>
          <a:bodyPr wrap="square" rtlCol="0">
            <a:spAutoFit/>
          </a:bodyPr>
          <a:lstStyle/>
          <a:p>
            <a:r>
              <a:rPr lang="fr-FR" sz="2400" dirty="0">
                <a:latin typeface="Bell MT" panose="02020503060305020303" pitchFamily="18" charset="0"/>
              </a:rPr>
              <a:t>Semaine de repos </a:t>
            </a:r>
            <a:r>
              <a:rPr lang="fr-FR" sz="2400" dirty="0" smtClean="0">
                <a:latin typeface="Bell MT" panose="02020503060305020303" pitchFamily="18" charset="0"/>
              </a:rPr>
              <a:t>compensateur 2 </a:t>
            </a:r>
            <a:endParaRPr lang="fr-FR" sz="2400" dirty="0">
              <a:latin typeface="Bell MT" panose="02020503060305020303" pitchFamily="18" charset="0"/>
            </a:endParaRPr>
          </a:p>
        </p:txBody>
      </p:sp>
      <p:pic>
        <p:nvPicPr>
          <p:cNvPr id="3" name="Image 2"/>
          <p:cNvPicPr>
            <a:picLocks noChangeAspect="1"/>
          </p:cNvPicPr>
          <p:nvPr/>
        </p:nvPicPr>
        <p:blipFill>
          <a:blip r:embed="rId2"/>
          <a:stretch>
            <a:fillRect/>
          </a:stretch>
        </p:blipFill>
        <p:spPr>
          <a:xfrm>
            <a:off x="3183965" y="3265394"/>
            <a:ext cx="2731245" cy="2048434"/>
          </a:xfrm>
          <a:prstGeom prst="rect">
            <a:avLst/>
          </a:prstGeom>
          <a:ln>
            <a:noFill/>
          </a:ln>
          <a:effectLst>
            <a:softEdge rad="112500"/>
          </a:effectLst>
        </p:spPr>
      </p:pic>
      <p:pic>
        <p:nvPicPr>
          <p:cNvPr id="4" name="Image 3"/>
          <p:cNvPicPr>
            <a:picLocks noChangeAspect="1"/>
          </p:cNvPicPr>
          <p:nvPr/>
        </p:nvPicPr>
        <p:blipFill>
          <a:blip r:embed="rId3"/>
          <a:stretch>
            <a:fillRect/>
          </a:stretch>
        </p:blipFill>
        <p:spPr>
          <a:xfrm>
            <a:off x="828223" y="1844849"/>
            <a:ext cx="2682472" cy="2011854"/>
          </a:xfrm>
          <a:prstGeom prst="rect">
            <a:avLst/>
          </a:prstGeom>
          <a:ln>
            <a:noFill/>
          </a:ln>
          <a:effectLst>
            <a:softEdge rad="112500"/>
          </a:effectLst>
        </p:spPr>
      </p:pic>
      <p:pic>
        <p:nvPicPr>
          <p:cNvPr id="5" name="Image 4"/>
          <p:cNvPicPr>
            <a:picLocks noChangeAspect="1"/>
          </p:cNvPicPr>
          <p:nvPr/>
        </p:nvPicPr>
        <p:blipFill>
          <a:blip r:embed="rId4"/>
          <a:stretch>
            <a:fillRect/>
          </a:stretch>
        </p:blipFill>
        <p:spPr>
          <a:xfrm>
            <a:off x="8418267" y="1844849"/>
            <a:ext cx="2993395" cy="2249619"/>
          </a:xfrm>
          <a:prstGeom prst="ellipse">
            <a:avLst/>
          </a:prstGeom>
          <a:ln>
            <a:noFill/>
          </a:ln>
          <a:effectLst>
            <a:softEdge rad="112500"/>
          </a:effectLst>
        </p:spPr>
      </p:pic>
      <p:pic>
        <p:nvPicPr>
          <p:cNvPr id="6" name="Image 5"/>
          <p:cNvPicPr>
            <a:picLocks noChangeAspect="1"/>
          </p:cNvPicPr>
          <p:nvPr/>
        </p:nvPicPr>
        <p:blipFill>
          <a:blip r:embed="rId5"/>
          <a:stretch>
            <a:fillRect/>
          </a:stretch>
        </p:blipFill>
        <p:spPr>
          <a:xfrm>
            <a:off x="7330547" y="3856703"/>
            <a:ext cx="1786283" cy="2377646"/>
          </a:xfrm>
          <a:prstGeom prst="ellipse">
            <a:avLst/>
          </a:prstGeom>
          <a:ln>
            <a:noFill/>
          </a:ln>
          <a:effectLst>
            <a:softEdge rad="112500"/>
          </a:effectLst>
        </p:spPr>
      </p:pic>
      <p:sp>
        <p:nvSpPr>
          <p:cNvPr id="7" name="ZoneTexte 6"/>
          <p:cNvSpPr txBox="1"/>
          <p:nvPr/>
        </p:nvSpPr>
        <p:spPr>
          <a:xfrm>
            <a:off x="7624482" y="645459"/>
            <a:ext cx="4424083" cy="923330"/>
          </a:xfrm>
          <a:prstGeom prst="rect">
            <a:avLst/>
          </a:prstGeom>
          <a:noFill/>
        </p:spPr>
        <p:txBody>
          <a:bodyPr wrap="square" rtlCol="0">
            <a:spAutoFit/>
          </a:bodyPr>
          <a:lstStyle/>
          <a:p>
            <a:r>
              <a:rPr lang="fr-FR" dirty="0">
                <a:latin typeface="Bell MT" panose="02020503060305020303" pitchFamily="18" charset="0"/>
              </a:rPr>
              <a:t>Sortie Belgique a </a:t>
            </a:r>
            <a:r>
              <a:rPr lang="fr-FR" dirty="0" err="1">
                <a:latin typeface="Bell MT" panose="02020503060305020303" pitchFamily="18" charset="0"/>
              </a:rPr>
              <a:t>Seffenne</a:t>
            </a:r>
            <a:r>
              <a:rPr lang="fr-FR" dirty="0">
                <a:latin typeface="Bell MT" panose="02020503060305020303" pitchFamily="18" charset="0"/>
              </a:rPr>
              <a:t> exposition « codes et couleurs » installation de Dale Rowe le 29/10/19</a:t>
            </a:r>
          </a:p>
        </p:txBody>
      </p:sp>
      <p:sp>
        <p:nvSpPr>
          <p:cNvPr id="8" name="ZoneTexte 7"/>
          <p:cNvSpPr txBox="1"/>
          <p:nvPr/>
        </p:nvSpPr>
        <p:spPr>
          <a:xfrm>
            <a:off x="726141" y="5688106"/>
            <a:ext cx="5189069" cy="369332"/>
          </a:xfrm>
          <a:prstGeom prst="rect">
            <a:avLst/>
          </a:prstGeom>
          <a:noFill/>
        </p:spPr>
        <p:txBody>
          <a:bodyPr wrap="square" rtlCol="0">
            <a:spAutoFit/>
          </a:bodyPr>
          <a:lstStyle/>
          <a:p>
            <a:r>
              <a:rPr lang="fr-FR" dirty="0">
                <a:latin typeface="Bell MT" panose="02020503060305020303" pitchFamily="18" charset="0"/>
              </a:rPr>
              <a:t>Soirée Jazz au « Baisé Salé » le 28/10/19</a:t>
            </a:r>
          </a:p>
        </p:txBody>
      </p:sp>
    </p:spTree>
    <p:extLst>
      <p:ext uri="{BB962C8B-B14F-4D97-AF65-F5344CB8AC3E}">
        <p14:creationId xmlns:p14="http://schemas.microsoft.com/office/powerpoint/2010/main" val="3362837839"/>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725531" y="2924226"/>
            <a:ext cx="2438652" cy="3258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 2"/>
          <p:cNvPicPr>
            <a:picLocks noChangeAspect="1"/>
          </p:cNvPicPr>
          <p:nvPr/>
        </p:nvPicPr>
        <p:blipFill>
          <a:blip r:embed="rId3"/>
          <a:stretch>
            <a:fillRect/>
          </a:stretch>
        </p:blipFill>
        <p:spPr>
          <a:xfrm>
            <a:off x="385377" y="290765"/>
            <a:ext cx="2767126" cy="3687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p:cNvPicPr>
            <a:picLocks noChangeAspect="1"/>
          </p:cNvPicPr>
          <p:nvPr/>
        </p:nvPicPr>
        <p:blipFill>
          <a:blip r:embed="rId4"/>
          <a:stretch>
            <a:fillRect/>
          </a:stretch>
        </p:blipFill>
        <p:spPr>
          <a:xfrm>
            <a:off x="8386355" y="2596823"/>
            <a:ext cx="2820342" cy="21094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 4"/>
          <p:cNvPicPr>
            <a:picLocks noChangeAspect="1"/>
          </p:cNvPicPr>
          <p:nvPr/>
        </p:nvPicPr>
        <p:blipFill>
          <a:blip r:embed="rId5"/>
          <a:stretch>
            <a:fillRect/>
          </a:stretch>
        </p:blipFill>
        <p:spPr>
          <a:xfrm>
            <a:off x="8386355" y="467851"/>
            <a:ext cx="2838630" cy="21289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ZoneTexte 5"/>
          <p:cNvSpPr txBox="1"/>
          <p:nvPr/>
        </p:nvSpPr>
        <p:spPr>
          <a:xfrm>
            <a:off x="3418017" y="1949697"/>
            <a:ext cx="2648965" cy="369332"/>
          </a:xfrm>
          <a:prstGeom prst="rect">
            <a:avLst/>
          </a:prstGeom>
          <a:noFill/>
        </p:spPr>
        <p:txBody>
          <a:bodyPr wrap="square" rtlCol="0">
            <a:spAutoFit/>
          </a:bodyPr>
          <a:lstStyle/>
          <a:p>
            <a:r>
              <a:rPr lang="fr-FR" dirty="0" err="1">
                <a:latin typeface="Bell MT" panose="02020503060305020303" pitchFamily="18" charset="0"/>
              </a:rPr>
              <a:t>recyclerie</a:t>
            </a:r>
            <a:r>
              <a:rPr lang="fr-FR" dirty="0">
                <a:latin typeface="Bell MT" panose="02020503060305020303" pitchFamily="18" charset="0"/>
              </a:rPr>
              <a:t> 30 – 10 – 19</a:t>
            </a:r>
          </a:p>
        </p:txBody>
      </p:sp>
      <p:sp>
        <p:nvSpPr>
          <p:cNvPr id="7" name="ZoneTexte 6"/>
          <p:cNvSpPr txBox="1"/>
          <p:nvPr/>
        </p:nvSpPr>
        <p:spPr>
          <a:xfrm>
            <a:off x="8283388" y="4679576"/>
            <a:ext cx="2923308" cy="646331"/>
          </a:xfrm>
          <a:prstGeom prst="rect">
            <a:avLst/>
          </a:prstGeom>
          <a:noFill/>
        </p:spPr>
        <p:txBody>
          <a:bodyPr wrap="square" rtlCol="0">
            <a:spAutoFit/>
          </a:bodyPr>
          <a:lstStyle/>
          <a:p>
            <a:r>
              <a:rPr lang="fr-FR" dirty="0">
                <a:latin typeface="Bell MT" panose="02020503060305020303" pitchFamily="18" charset="0"/>
              </a:rPr>
              <a:t>Aquarium porte dorée 31-10-19</a:t>
            </a:r>
          </a:p>
        </p:txBody>
      </p:sp>
    </p:spTree>
    <p:extLst>
      <p:ext uri="{BB962C8B-B14F-4D97-AF65-F5344CB8AC3E}">
        <p14:creationId xmlns:p14="http://schemas.microsoft.com/office/powerpoint/2010/main" val="21320123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80">
                                          <p:stCondLst>
                                            <p:cond delay="0"/>
                                          </p:stCondLst>
                                        </p:cTn>
                                        <p:tgtEl>
                                          <p:spTgt spid="2"/>
                                        </p:tgtEl>
                                      </p:cBhvr>
                                    </p:animEffect>
                                    <p:anim calcmode="lin" valueType="num">
                                      <p:cBhvr>
                                        <p:cTn id="3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5" dur="26">
                                          <p:stCondLst>
                                            <p:cond delay="650"/>
                                          </p:stCondLst>
                                        </p:cTn>
                                        <p:tgtEl>
                                          <p:spTgt spid="2"/>
                                        </p:tgtEl>
                                      </p:cBhvr>
                                      <p:to x="100000" y="60000"/>
                                    </p:animScale>
                                    <p:animScale>
                                      <p:cBhvr>
                                        <p:cTn id="36" dur="166" decel="50000">
                                          <p:stCondLst>
                                            <p:cond delay="676"/>
                                          </p:stCondLst>
                                        </p:cTn>
                                        <p:tgtEl>
                                          <p:spTgt spid="2"/>
                                        </p:tgtEl>
                                      </p:cBhvr>
                                      <p:to x="100000" y="100000"/>
                                    </p:animScale>
                                    <p:animScale>
                                      <p:cBhvr>
                                        <p:cTn id="37" dur="26">
                                          <p:stCondLst>
                                            <p:cond delay="1312"/>
                                          </p:stCondLst>
                                        </p:cTn>
                                        <p:tgtEl>
                                          <p:spTgt spid="2"/>
                                        </p:tgtEl>
                                      </p:cBhvr>
                                      <p:to x="100000" y="80000"/>
                                    </p:animScale>
                                    <p:animScale>
                                      <p:cBhvr>
                                        <p:cTn id="38" dur="166" decel="50000">
                                          <p:stCondLst>
                                            <p:cond delay="1338"/>
                                          </p:stCondLst>
                                        </p:cTn>
                                        <p:tgtEl>
                                          <p:spTgt spid="2"/>
                                        </p:tgtEl>
                                      </p:cBhvr>
                                      <p:to x="100000" y="100000"/>
                                    </p:animScale>
                                    <p:animScale>
                                      <p:cBhvr>
                                        <p:cTn id="39" dur="26">
                                          <p:stCondLst>
                                            <p:cond delay="1642"/>
                                          </p:stCondLst>
                                        </p:cTn>
                                        <p:tgtEl>
                                          <p:spTgt spid="2"/>
                                        </p:tgtEl>
                                      </p:cBhvr>
                                      <p:to x="100000" y="90000"/>
                                    </p:animScale>
                                    <p:animScale>
                                      <p:cBhvr>
                                        <p:cTn id="40" dur="166" decel="50000">
                                          <p:stCondLst>
                                            <p:cond delay="1668"/>
                                          </p:stCondLst>
                                        </p:cTn>
                                        <p:tgtEl>
                                          <p:spTgt spid="2"/>
                                        </p:tgtEl>
                                      </p:cBhvr>
                                      <p:to x="100000" y="100000"/>
                                    </p:animScale>
                                    <p:animScale>
                                      <p:cBhvr>
                                        <p:cTn id="41" dur="26">
                                          <p:stCondLst>
                                            <p:cond delay="1808"/>
                                          </p:stCondLst>
                                        </p:cTn>
                                        <p:tgtEl>
                                          <p:spTgt spid="2"/>
                                        </p:tgtEl>
                                      </p:cBhvr>
                                      <p:to x="100000" y="95000"/>
                                    </p:animScale>
                                    <p:animScale>
                                      <p:cBhvr>
                                        <p:cTn id="42" dur="166" decel="50000">
                                          <p:stCondLst>
                                            <p:cond delay="1834"/>
                                          </p:stCondLst>
                                        </p:cTn>
                                        <p:tgtEl>
                                          <p:spTgt spid="2"/>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arn(inVertical)">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quarter" idx="13"/>
          </p:nvPr>
        </p:nvPicPr>
        <p:blipFill>
          <a:blip r:embed="rId2"/>
          <a:stretch>
            <a:fillRect/>
          </a:stretch>
        </p:blipFill>
        <p:spPr>
          <a:xfrm>
            <a:off x="5165204" y="1340388"/>
            <a:ext cx="3444539" cy="2584928"/>
          </a:xfrm>
          <a:prstGeom prst="rect">
            <a:avLst/>
          </a:prstGeom>
          <a:ln w="228600" cap="sq" cmpd="thickThin">
            <a:solidFill>
              <a:srgbClr val="000000"/>
            </a:solidFill>
            <a:prstDash val="solid"/>
            <a:miter lim="800000"/>
          </a:ln>
          <a:effectLst>
            <a:innerShdw blurRad="76200">
              <a:srgbClr val="000000"/>
            </a:innerShdw>
          </a:effectLst>
        </p:spPr>
      </p:pic>
      <p:sp>
        <p:nvSpPr>
          <p:cNvPr id="4" name="Espace réservé du texte 3"/>
          <p:cNvSpPr>
            <a:spLocks noGrp="1"/>
          </p:cNvSpPr>
          <p:nvPr>
            <p:ph type="body" sz="half" idx="2"/>
          </p:nvPr>
        </p:nvSpPr>
        <p:spPr/>
        <p:txBody>
          <a:bodyPr/>
          <a:lstStyle/>
          <a:p>
            <a:r>
              <a:rPr lang="fr-FR" dirty="0" smtClean="0">
                <a:latin typeface="Bell MT" panose="02020503060305020303" pitchFamily="18" charset="0"/>
              </a:rPr>
              <a:t>ANNIVERSAIRE ZÈNO (JANVIER) ET CHARLI (FÈVRIER)</a:t>
            </a:r>
            <a:endParaRPr lang="fr-FR" dirty="0">
              <a:latin typeface="Bell MT" panose="02020503060305020303" pitchFamily="18" charset="0"/>
            </a:endParaRPr>
          </a:p>
        </p:txBody>
      </p:sp>
      <p:pic>
        <p:nvPicPr>
          <p:cNvPr id="6" name="Image 5"/>
          <p:cNvPicPr>
            <a:picLocks noChangeAspect="1"/>
          </p:cNvPicPr>
          <p:nvPr/>
        </p:nvPicPr>
        <p:blipFill>
          <a:blip r:embed="rId3"/>
          <a:stretch>
            <a:fillRect/>
          </a:stretch>
        </p:blipFill>
        <p:spPr>
          <a:xfrm>
            <a:off x="6957141" y="4212026"/>
            <a:ext cx="3859102" cy="187163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ZoneTexte 6"/>
          <p:cNvSpPr txBox="1"/>
          <p:nvPr/>
        </p:nvSpPr>
        <p:spPr>
          <a:xfrm>
            <a:off x="2881618" y="304800"/>
            <a:ext cx="4799342" cy="584775"/>
          </a:xfrm>
          <a:prstGeom prst="rect">
            <a:avLst/>
          </a:prstGeom>
          <a:noFill/>
        </p:spPr>
        <p:txBody>
          <a:bodyPr wrap="square" rtlCol="0">
            <a:spAutoFit/>
          </a:bodyPr>
          <a:lstStyle/>
          <a:p>
            <a:r>
              <a:rPr lang="fr-FR" sz="3200" dirty="0" smtClean="0">
                <a:latin typeface="Bell MT" panose="02020503060305020303" pitchFamily="18" charset="0"/>
              </a:rPr>
              <a:t>LE QUOTIDIEN</a:t>
            </a:r>
            <a:endParaRPr lang="fr-FR" sz="3200" dirty="0">
              <a:latin typeface="Bell MT" panose="02020503060305020303" pitchFamily="18" charset="0"/>
            </a:endParaRPr>
          </a:p>
        </p:txBody>
      </p:sp>
    </p:spTree>
    <p:extLst>
      <p:ext uri="{BB962C8B-B14F-4D97-AF65-F5344CB8AC3E}">
        <p14:creationId xmlns:p14="http://schemas.microsoft.com/office/powerpoint/2010/main" val="58788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anim calcmode="lin" valueType="num">
                                      <p:cBhvr>
                                        <p:cTn id="13"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a:latin typeface="Bell MT" panose="02020503060305020303" pitchFamily="18" charset="0"/>
              </a:rPr>
              <a:t>Toujours nos passionnés pour le sport :  Match de rugby Stade Français – Racing 92 10/11/19</a:t>
            </a:r>
          </a:p>
        </p:txBody>
      </p:sp>
      <p:pic>
        <p:nvPicPr>
          <p:cNvPr id="3" name="Image 2"/>
          <p:cNvPicPr>
            <a:picLocks noChangeAspect="1"/>
          </p:cNvPicPr>
          <p:nvPr/>
        </p:nvPicPr>
        <p:blipFill>
          <a:blip r:embed="rId2"/>
          <a:stretch>
            <a:fillRect/>
          </a:stretch>
        </p:blipFill>
        <p:spPr>
          <a:xfrm>
            <a:off x="6064300" y="2987114"/>
            <a:ext cx="4118837" cy="30827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Image 3"/>
          <p:cNvPicPr>
            <a:picLocks noChangeAspect="1"/>
          </p:cNvPicPr>
          <p:nvPr/>
        </p:nvPicPr>
        <p:blipFill>
          <a:blip r:embed="rId3"/>
          <a:stretch>
            <a:fillRect/>
          </a:stretch>
        </p:blipFill>
        <p:spPr>
          <a:xfrm>
            <a:off x="635726" y="2987114"/>
            <a:ext cx="4149496" cy="31144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38134679"/>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latin typeface="Bell MT" panose="02020503060305020303" pitchFamily="18" charset="0"/>
              </a:rPr>
              <a:t>Musée Grévin 11/11/19 l’occasion d’approcher des célébrités </a:t>
            </a:r>
          </a:p>
        </p:txBody>
      </p:sp>
      <p:pic>
        <p:nvPicPr>
          <p:cNvPr id="3" name="Image 2"/>
          <p:cNvPicPr>
            <a:picLocks noChangeAspect="1"/>
          </p:cNvPicPr>
          <p:nvPr/>
        </p:nvPicPr>
        <p:blipFill>
          <a:blip r:embed="rId2"/>
          <a:stretch>
            <a:fillRect/>
          </a:stretch>
        </p:blipFill>
        <p:spPr>
          <a:xfrm>
            <a:off x="913775" y="2629570"/>
            <a:ext cx="3398187" cy="25467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Image 3"/>
          <p:cNvPicPr>
            <a:picLocks noChangeAspect="1"/>
          </p:cNvPicPr>
          <p:nvPr/>
        </p:nvPicPr>
        <p:blipFill>
          <a:blip r:embed="rId3"/>
          <a:stretch>
            <a:fillRect/>
          </a:stretch>
        </p:blipFill>
        <p:spPr>
          <a:xfrm>
            <a:off x="4311962" y="2339029"/>
            <a:ext cx="3702501" cy="2772903"/>
          </a:xfrm>
          <a:prstGeom prst="ellipse">
            <a:avLst/>
          </a:prstGeom>
          <a:ln>
            <a:noFill/>
          </a:ln>
          <a:effectLst>
            <a:softEdge rad="112500"/>
          </a:effectLst>
        </p:spPr>
      </p:pic>
      <p:pic>
        <p:nvPicPr>
          <p:cNvPr id="5" name="Image 4"/>
          <p:cNvPicPr>
            <a:picLocks noChangeAspect="1"/>
          </p:cNvPicPr>
          <p:nvPr/>
        </p:nvPicPr>
        <p:blipFill>
          <a:blip r:embed="rId4"/>
          <a:stretch>
            <a:fillRect/>
          </a:stretch>
        </p:blipFill>
        <p:spPr>
          <a:xfrm>
            <a:off x="8072846" y="2035159"/>
            <a:ext cx="2909918" cy="38798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202598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796988" y="820271"/>
            <a:ext cx="6858000" cy="646331"/>
          </a:xfrm>
          <a:prstGeom prst="rect">
            <a:avLst/>
          </a:prstGeom>
          <a:ln w="57150">
            <a:solidFill>
              <a:schemeClr val="accent4">
                <a:lumMod val="60000"/>
                <a:lumOff val="4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fr-FR" dirty="0"/>
              <a:t> </a:t>
            </a:r>
            <a:r>
              <a:rPr lang="fr-FR" sz="3600" dirty="0"/>
              <a:t>Les activités et animations au foyer</a:t>
            </a:r>
          </a:p>
        </p:txBody>
      </p:sp>
      <p:sp>
        <p:nvSpPr>
          <p:cNvPr id="3" name="ZoneTexte 2"/>
          <p:cNvSpPr txBox="1"/>
          <p:nvPr/>
        </p:nvSpPr>
        <p:spPr>
          <a:xfrm>
            <a:off x="1185775" y="2093643"/>
            <a:ext cx="9722223" cy="4524315"/>
          </a:xfrm>
          <a:prstGeom prst="rect">
            <a:avLst/>
          </a:prstGeom>
          <a:ln w="57150">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FR" sz="2400" dirty="0"/>
              <a:t>L’ouverture des établissements sur leur environnement est devenue indispensable pour permettre aux personnes accueillies de maintenir ou de restaurer leurs liens familiaux et sociaux, et d’exercer leur citoyenneté.</a:t>
            </a:r>
          </a:p>
          <a:p>
            <a:r>
              <a:rPr lang="fr-FR" sz="2400" dirty="0"/>
              <a:t>L’ouverture permet de faciliter la venue à l’intérieur de l’établissement : des familles, des bénévoles, des partenaires, des visiteurs, des artistes… L’établissement est alors une ressource pour l’environnement ;</a:t>
            </a:r>
          </a:p>
          <a:p>
            <a:r>
              <a:rPr lang="fr-FR" sz="2400" dirty="0"/>
              <a:t>L’ouverture sur l’environnement est comprise comme une dynamique impliquant les professionnels de l’établissement, les personnes accueillies, leurs proches et les acteurs du territoire… Les actions d’ouverture ont en retour des effets sur toutes les personnes concernées, pouvant alors susciter de nouvelles formes d’ouverture dans les projets des personnes, les actions mises en place, les accueils et les accompagnements proposés.</a:t>
            </a:r>
          </a:p>
        </p:txBody>
      </p:sp>
    </p:spTree>
    <p:extLst>
      <p:ext uri="{BB962C8B-B14F-4D97-AF65-F5344CB8AC3E}">
        <p14:creationId xmlns:p14="http://schemas.microsoft.com/office/powerpoint/2010/main" val="14715566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a:latin typeface="Bell MT" panose="02020503060305020303" pitchFamily="18" charset="0"/>
              </a:rPr>
              <a:t>Tradition oblige Epiphanie le 6 janvier 2019 avec des voisins</a:t>
            </a:r>
          </a:p>
        </p:txBody>
      </p:sp>
      <p:pic>
        <p:nvPicPr>
          <p:cNvPr id="3" name="Image 2"/>
          <p:cNvPicPr>
            <a:picLocks noChangeAspect="1"/>
          </p:cNvPicPr>
          <p:nvPr/>
        </p:nvPicPr>
        <p:blipFill>
          <a:blip r:embed="rId2"/>
          <a:stretch>
            <a:fillRect/>
          </a:stretch>
        </p:blipFill>
        <p:spPr>
          <a:xfrm>
            <a:off x="5408023" y="2850940"/>
            <a:ext cx="4091577" cy="3070661"/>
          </a:xfrm>
          <a:prstGeom prst="rect">
            <a:avLst/>
          </a:prstGeom>
          <a:scene3d>
            <a:camera prst="isometricOffAxis2Left"/>
            <a:lightRig rig="threePt" dir="t"/>
          </a:scene3d>
        </p:spPr>
      </p:pic>
      <p:pic>
        <p:nvPicPr>
          <p:cNvPr id="4" name="Image 3"/>
          <p:cNvPicPr>
            <a:picLocks noChangeAspect="1"/>
          </p:cNvPicPr>
          <p:nvPr/>
        </p:nvPicPr>
        <p:blipFill>
          <a:blip r:embed="rId3"/>
          <a:stretch>
            <a:fillRect/>
          </a:stretch>
        </p:blipFill>
        <p:spPr>
          <a:xfrm>
            <a:off x="1138778" y="2664118"/>
            <a:ext cx="2588491" cy="3444306"/>
          </a:xfrm>
          <a:prstGeom prst="rect">
            <a:avLst/>
          </a:prstGeom>
          <a:scene3d>
            <a:camera prst="perspectiveHeroicExtremeRightFacing"/>
            <a:lightRig rig="threePt" dir="t"/>
          </a:scene3d>
        </p:spPr>
      </p:pic>
    </p:spTree>
    <p:extLst>
      <p:ext uri="{BB962C8B-B14F-4D97-AF65-F5344CB8AC3E}">
        <p14:creationId xmlns:p14="http://schemas.microsoft.com/office/powerpoint/2010/main" val="1914186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a:latin typeface="Bell MT" panose="02020503060305020303" pitchFamily="18" charset="0"/>
              </a:rPr>
              <a:t>Pour la création de la signalétique 2 ateliers préparatoires ont eu lieu avec Dale Rowe 13 janvier 2019 et 17 mars 2019</a:t>
            </a:r>
          </a:p>
        </p:txBody>
      </p:sp>
      <p:pic>
        <p:nvPicPr>
          <p:cNvPr id="3" name="Image 2"/>
          <p:cNvPicPr>
            <a:picLocks noChangeAspect="1"/>
          </p:cNvPicPr>
          <p:nvPr/>
        </p:nvPicPr>
        <p:blipFill>
          <a:blip r:embed="rId2"/>
          <a:stretch>
            <a:fillRect/>
          </a:stretch>
        </p:blipFill>
        <p:spPr>
          <a:xfrm>
            <a:off x="5004721" y="1974978"/>
            <a:ext cx="2182557" cy="29080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Image 3"/>
          <p:cNvPicPr>
            <a:picLocks noChangeAspect="1"/>
          </p:cNvPicPr>
          <p:nvPr/>
        </p:nvPicPr>
        <p:blipFill>
          <a:blip r:embed="rId3"/>
          <a:stretch>
            <a:fillRect/>
          </a:stretch>
        </p:blipFill>
        <p:spPr>
          <a:xfrm>
            <a:off x="913773" y="2958754"/>
            <a:ext cx="2359356" cy="3145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 4"/>
          <p:cNvPicPr>
            <a:picLocks noChangeAspect="1"/>
          </p:cNvPicPr>
          <p:nvPr/>
        </p:nvPicPr>
        <p:blipFill>
          <a:blip r:embed="rId4"/>
          <a:stretch>
            <a:fillRect/>
          </a:stretch>
        </p:blipFill>
        <p:spPr>
          <a:xfrm>
            <a:off x="7868885" y="3199566"/>
            <a:ext cx="3554276" cy="26641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85704164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ppt_w</p:attrName>
                                        </p:attrNameLst>
                                      </p:cBhvr>
                                      <p:tavLst>
                                        <p:tav tm="0" fmla="#ppt_w*sin(2.5*pi*$)">
                                          <p:val>
                                            <p:fltVal val="0"/>
                                          </p:val>
                                        </p:tav>
                                        <p:tav tm="100000">
                                          <p:val>
                                            <p:fltVal val="1"/>
                                          </p:val>
                                        </p:tav>
                                      </p:tavLst>
                                    </p:anim>
                                    <p:anim calcmode="lin" valueType="num">
                                      <p:cBhvr>
                                        <p:cTn id="15"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a:latin typeface="Bell MT" panose="02020503060305020303" pitchFamily="18" charset="0"/>
              </a:rPr>
              <a:t>Après les galettes, les crêpes. Chandeleur 3 février 2019 avec les voisins et aussi des résidents de la maison Isatis</a:t>
            </a:r>
          </a:p>
        </p:txBody>
      </p:sp>
      <p:pic>
        <p:nvPicPr>
          <p:cNvPr id="3" name="Image 2"/>
          <p:cNvPicPr>
            <a:picLocks noChangeAspect="1"/>
          </p:cNvPicPr>
          <p:nvPr/>
        </p:nvPicPr>
        <p:blipFill>
          <a:blip r:embed="rId2"/>
          <a:stretch>
            <a:fillRect/>
          </a:stretch>
        </p:blipFill>
        <p:spPr>
          <a:xfrm>
            <a:off x="2459019" y="2614378"/>
            <a:ext cx="6823034" cy="3315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766064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a:latin typeface="Bell MT" panose="02020503060305020303" pitchFamily="18" charset="0"/>
              </a:rPr>
              <a:t>Soucieux d’avoir une bonne alimentation Caroline </a:t>
            </a:r>
            <a:r>
              <a:rPr lang="fr-FR" sz="2000" dirty="0" err="1">
                <a:latin typeface="Bell MT" panose="02020503060305020303" pitchFamily="18" charset="0"/>
              </a:rPr>
              <a:t>Gerardin</a:t>
            </a:r>
            <a:r>
              <a:rPr lang="fr-FR" sz="2000" dirty="0">
                <a:latin typeface="Bell MT" panose="02020503060305020303" pitchFamily="18" charset="0"/>
              </a:rPr>
              <a:t> est venue donner quelques conseils : Intervention diététicienne 13 février et 9 octobre 2019</a:t>
            </a:r>
          </a:p>
        </p:txBody>
      </p:sp>
      <p:pic>
        <p:nvPicPr>
          <p:cNvPr id="3" name="Image 2"/>
          <p:cNvPicPr>
            <a:picLocks noChangeAspect="1"/>
          </p:cNvPicPr>
          <p:nvPr/>
        </p:nvPicPr>
        <p:blipFill>
          <a:blip r:embed="rId2"/>
          <a:stretch>
            <a:fillRect/>
          </a:stretch>
        </p:blipFill>
        <p:spPr>
          <a:xfrm>
            <a:off x="2946449" y="2214694"/>
            <a:ext cx="5761219" cy="43224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1965461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latin typeface="Bell MT" panose="02020503060305020303" pitchFamily="18" charset="0"/>
              </a:rPr>
              <a:t>Le foyer a accueilli Jacques, Jésus et les turbulents pour des Répétitions « surprise partie » le 19 février, 4 et 5 avril 2019</a:t>
            </a:r>
          </a:p>
        </p:txBody>
      </p:sp>
      <p:pic>
        <p:nvPicPr>
          <p:cNvPr id="3" name="Image 2"/>
          <p:cNvPicPr>
            <a:picLocks noChangeAspect="1"/>
          </p:cNvPicPr>
          <p:nvPr/>
        </p:nvPicPr>
        <p:blipFill>
          <a:blip r:embed="rId2"/>
          <a:stretch>
            <a:fillRect/>
          </a:stretch>
        </p:blipFill>
        <p:spPr>
          <a:xfrm>
            <a:off x="4410794" y="2704363"/>
            <a:ext cx="3558435" cy="26688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age 3"/>
          <p:cNvPicPr>
            <a:picLocks noChangeAspect="1"/>
          </p:cNvPicPr>
          <p:nvPr/>
        </p:nvPicPr>
        <p:blipFill>
          <a:blip r:embed="rId3"/>
          <a:stretch>
            <a:fillRect/>
          </a:stretch>
        </p:blipFill>
        <p:spPr>
          <a:xfrm>
            <a:off x="8307125" y="3169920"/>
            <a:ext cx="3378580" cy="2533935"/>
          </a:xfrm>
          <a:prstGeom prst="rect">
            <a:avLst/>
          </a:prstGeom>
          <a:ln>
            <a:noFill/>
          </a:ln>
          <a:effectLst>
            <a:softEdge rad="112500"/>
          </a:effectLst>
        </p:spPr>
      </p:pic>
      <p:pic>
        <p:nvPicPr>
          <p:cNvPr id="5" name="Image 4"/>
          <p:cNvPicPr>
            <a:picLocks noChangeAspect="1"/>
          </p:cNvPicPr>
          <p:nvPr/>
        </p:nvPicPr>
        <p:blipFill>
          <a:blip r:embed="rId4"/>
          <a:stretch>
            <a:fillRect/>
          </a:stretch>
        </p:blipFill>
        <p:spPr>
          <a:xfrm>
            <a:off x="396861" y="3500846"/>
            <a:ext cx="3843376" cy="28808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3531217"/>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edge">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900" decel="100000" fill="hold"/>
                                        <p:tgtEl>
                                          <p:spTgt spid="4"/>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a:latin typeface="Bell MT" panose="02020503060305020303" pitchFamily="18" charset="0"/>
              </a:rPr>
              <a:t>Depuis 3 années nous recevons et participons à une périphérie du marché de la poésie 24 mai 2019. Cette année des collégiens avec leur professeur étaient présents.</a:t>
            </a:r>
          </a:p>
        </p:txBody>
      </p:sp>
      <p:pic>
        <p:nvPicPr>
          <p:cNvPr id="3" name="Image 2"/>
          <p:cNvPicPr>
            <a:picLocks noChangeAspect="1"/>
          </p:cNvPicPr>
          <p:nvPr/>
        </p:nvPicPr>
        <p:blipFill>
          <a:blip r:embed="rId2"/>
          <a:stretch>
            <a:fillRect/>
          </a:stretch>
        </p:blipFill>
        <p:spPr>
          <a:xfrm>
            <a:off x="5712823" y="3428999"/>
            <a:ext cx="4752722" cy="2681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 3"/>
          <p:cNvPicPr>
            <a:picLocks noChangeAspect="1"/>
          </p:cNvPicPr>
          <p:nvPr/>
        </p:nvPicPr>
        <p:blipFill>
          <a:blip r:embed="rId3"/>
          <a:stretch>
            <a:fillRect/>
          </a:stretch>
        </p:blipFill>
        <p:spPr>
          <a:xfrm>
            <a:off x="251850" y="2932610"/>
            <a:ext cx="4659848" cy="262345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460114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latin typeface="Bell MT" panose="02020503060305020303" pitchFamily="18" charset="0"/>
              </a:rPr>
              <a:t>Traditionnelle Fête des voisins le 14 juin 2019</a:t>
            </a:r>
          </a:p>
        </p:txBody>
      </p:sp>
      <p:pic>
        <p:nvPicPr>
          <p:cNvPr id="3" name="Image 2"/>
          <p:cNvPicPr>
            <a:picLocks noChangeAspect="1"/>
          </p:cNvPicPr>
          <p:nvPr/>
        </p:nvPicPr>
        <p:blipFill>
          <a:blip r:embed="rId2"/>
          <a:stretch>
            <a:fillRect/>
          </a:stretch>
        </p:blipFill>
        <p:spPr>
          <a:xfrm>
            <a:off x="2573242" y="2341462"/>
            <a:ext cx="5020632" cy="37607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885637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7055" y="783772"/>
            <a:ext cx="3935688" cy="2023252"/>
          </a:xfrm>
        </p:spPr>
        <p:txBody>
          <a:bodyPr>
            <a:normAutofit fontScale="90000"/>
          </a:bodyPr>
          <a:lstStyle/>
          <a:p>
            <a:r>
              <a:rPr lang="fr-FR" dirty="0" smtClean="0">
                <a:latin typeface="Bell MT" panose="02020503060305020303" pitchFamily="18" charset="0"/>
              </a:rPr>
              <a:t>INVITATION JACQUES ET JESUS (SURPRISE PARTIE) 15 janvier</a:t>
            </a:r>
            <a:endParaRPr lang="fr-FR" dirty="0">
              <a:latin typeface="Bell MT" panose="02020503060305020303" pitchFamily="18" charset="0"/>
            </a:endParaRPr>
          </a:p>
        </p:txBody>
      </p:sp>
      <p:pic>
        <p:nvPicPr>
          <p:cNvPr id="5" name="Espace réservé du contenu 4"/>
          <p:cNvPicPr>
            <a:picLocks noGrp="1" noChangeAspect="1"/>
          </p:cNvPicPr>
          <p:nvPr>
            <p:ph sz="quarter" idx="13"/>
          </p:nvPr>
        </p:nvPicPr>
        <p:blipFill>
          <a:blip r:embed="rId2"/>
          <a:stretch>
            <a:fillRect/>
          </a:stretch>
        </p:blipFill>
        <p:spPr>
          <a:xfrm>
            <a:off x="4746172" y="2035963"/>
            <a:ext cx="4986450" cy="373495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477171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a:latin typeface="Bell MT" panose="02020503060305020303" pitchFamily="18" charset="0"/>
              </a:rPr>
              <a:t>En projet un atelier portrait photo avec Dale 3 et 10/11/19 et 15/12/19. Les portraits réalisés seront exposés au foyer.</a:t>
            </a:r>
          </a:p>
        </p:txBody>
      </p:sp>
      <p:pic>
        <p:nvPicPr>
          <p:cNvPr id="3" name="Image 2"/>
          <p:cNvPicPr>
            <a:picLocks noChangeAspect="1"/>
          </p:cNvPicPr>
          <p:nvPr/>
        </p:nvPicPr>
        <p:blipFill>
          <a:blip r:embed="rId2"/>
          <a:stretch>
            <a:fillRect/>
          </a:stretch>
        </p:blipFill>
        <p:spPr>
          <a:xfrm>
            <a:off x="5754990" y="2309529"/>
            <a:ext cx="3371380" cy="2530059"/>
          </a:xfrm>
          <a:prstGeom prst="ellipse">
            <a:avLst/>
          </a:prstGeom>
          <a:ln>
            <a:noFill/>
          </a:ln>
          <a:effectLst>
            <a:softEdge rad="112500"/>
          </a:effectLst>
        </p:spPr>
      </p:pic>
      <p:pic>
        <p:nvPicPr>
          <p:cNvPr id="4" name="Image 3"/>
          <p:cNvPicPr>
            <a:picLocks noChangeAspect="1"/>
          </p:cNvPicPr>
          <p:nvPr/>
        </p:nvPicPr>
        <p:blipFill>
          <a:blip r:embed="rId3"/>
          <a:stretch>
            <a:fillRect/>
          </a:stretch>
        </p:blipFill>
        <p:spPr>
          <a:xfrm>
            <a:off x="913775" y="2108343"/>
            <a:ext cx="2048434" cy="2731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p:cNvPicPr>
            <a:picLocks noChangeAspect="1"/>
          </p:cNvPicPr>
          <p:nvPr/>
        </p:nvPicPr>
        <p:blipFill>
          <a:blip r:embed="rId4"/>
          <a:stretch>
            <a:fillRect/>
          </a:stretch>
        </p:blipFill>
        <p:spPr>
          <a:xfrm>
            <a:off x="2834290" y="4193084"/>
            <a:ext cx="3017782" cy="2261812"/>
          </a:xfrm>
          <a:prstGeom prst="rect">
            <a:avLst/>
          </a:prstGeom>
          <a:ln>
            <a:noFill/>
          </a:ln>
          <a:effectLst>
            <a:softEdge rad="112500"/>
          </a:effectLst>
        </p:spPr>
      </p:pic>
      <p:pic>
        <p:nvPicPr>
          <p:cNvPr id="6" name="Image 5"/>
          <p:cNvPicPr>
            <a:picLocks noChangeAspect="1"/>
          </p:cNvPicPr>
          <p:nvPr/>
        </p:nvPicPr>
        <p:blipFill>
          <a:blip r:embed="rId5"/>
          <a:stretch>
            <a:fillRect/>
          </a:stretch>
        </p:blipFill>
        <p:spPr>
          <a:xfrm rot="5400000">
            <a:off x="9239222" y="2800027"/>
            <a:ext cx="3225064" cy="18228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44400719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a:latin typeface="Bell MT" panose="02020503060305020303" pitchFamily="18" charset="0"/>
              </a:rPr>
              <a:t>Premier atelier  Mosaïque Isabelle </a:t>
            </a:r>
            <a:r>
              <a:rPr lang="fr-FR" sz="2400" dirty="0" err="1">
                <a:latin typeface="Bell MT" panose="02020503060305020303" pitchFamily="18" charset="0"/>
              </a:rPr>
              <a:t>Deneu</a:t>
            </a:r>
            <a:r>
              <a:rPr lang="fr-FR" sz="2400" dirty="0">
                <a:latin typeface="Bell MT" panose="02020503060305020303" pitchFamily="18" charset="0"/>
              </a:rPr>
              <a:t> 17/11/19 avec un projet commun de création  avec des adhérents Point(S) Commun(S) </a:t>
            </a:r>
          </a:p>
        </p:txBody>
      </p:sp>
      <p:pic>
        <p:nvPicPr>
          <p:cNvPr id="3" name="Image 2"/>
          <p:cNvPicPr>
            <a:picLocks noChangeAspect="1"/>
          </p:cNvPicPr>
          <p:nvPr/>
        </p:nvPicPr>
        <p:blipFill>
          <a:blip r:embed="rId2"/>
          <a:stretch>
            <a:fillRect/>
          </a:stretch>
        </p:blipFill>
        <p:spPr>
          <a:xfrm>
            <a:off x="6891725" y="2798703"/>
            <a:ext cx="3706689" cy="17984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Image 3"/>
          <p:cNvPicPr>
            <a:picLocks noChangeAspect="1"/>
          </p:cNvPicPr>
          <p:nvPr/>
        </p:nvPicPr>
        <p:blipFill>
          <a:blip r:embed="rId3"/>
          <a:stretch>
            <a:fillRect/>
          </a:stretch>
        </p:blipFill>
        <p:spPr>
          <a:xfrm>
            <a:off x="913775" y="3865503"/>
            <a:ext cx="3706689" cy="17984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866125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Bell MT" panose="02020503060305020303" pitchFamily="18" charset="0"/>
              </a:rPr>
              <a:t>Repas de noël 2019</a:t>
            </a:r>
          </a:p>
        </p:txBody>
      </p:sp>
      <p:pic>
        <p:nvPicPr>
          <p:cNvPr id="3" name="Image 2"/>
          <p:cNvPicPr>
            <a:picLocks noChangeAspect="1"/>
          </p:cNvPicPr>
          <p:nvPr/>
        </p:nvPicPr>
        <p:blipFill>
          <a:blip r:embed="rId2"/>
          <a:stretch>
            <a:fillRect/>
          </a:stretch>
        </p:blipFill>
        <p:spPr>
          <a:xfrm>
            <a:off x="2020902" y="2712404"/>
            <a:ext cx="2341067" cy="31275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mage 3"/>
          <p:cNvPicPr>
            <a:picLocks noChangeAspect="1"/>
          </p:cNvPicPr>
          <p:nvPr/>
        </p:nvPicPr>
        <p:blipFill>
          <a:blip r:embed="rId3"/>
          <a:stretch>
            <a:fillRect/>
          </a:stretch>
        </p:blipFill>
        <p:spPr>
          <a:xfrm>
            <a:off x="7095652" y="2712404"/>
            <a:ext cx="2115495" cy="282269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387930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083423" y="2345295"/>
            <a:ext cx="4259387" cy="1446550"/>
          </a:xfrm>
          <a:prstGeom prst="rect">
            <a:avLst/>
          </a:prstGeom>
          <a:noFill/>
        </p:spPr>
        <p:txBody>
          <a:bodyPr wrap="square" rtlCol="0">
            <a:spAutoFit/>
          </a:bodyPr>
          <a:lstStyle/>
          <a:p>
            <a:r>
              <a:rPr lang="fr-FR" sz="8800" dirty="0" smtClean="0">
                <a:latin typeface="Bell MT" panose="02020503060305020303" pitchFamily="18" charset="0"/>
              </a:rPr>
              <a:t>EXTRA </a:t>
            </a:r>
            <a:endParaRPr lang="fr-FR" sz="8800" dirty="0">
              <a:latin typeface="Bell MT" panose="02020503060305020303" pitchFamily="18" charset="0"/>
            </a:endParaRPr>
          </a:p>
        </p:txBody>
      </p:sp>
    </p:spTree>
    <p:extLst>
      <p:ext uri="{BB962C8B-B14F-4D97-AF65-F5344CB8AC3E}">
        <p14:creationId xmlns:p14="http://schemas.microsoft.com/office/powerpoint/2010/main" val="5252234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59451" y="2683195"/>
            <a:ext cx="3761558" cy="2822693"/>
          </a:xfrm>
          <a:prstGeom prst="ellipse">
            <a:avLst/>
          </a:prstGeom>
          <a:ln>
            <a:noFill/>
          </a:ln>
          <a:effectLst>
            <a:softEdge rad="112500"/>
          </a:effectLst>
        </p:spPr>
      </p:pic>
      <p:pic>
        <p:nvPicPr>
          <p:cNvPr id="3" name="Image 2"/>
          <p:cNvPicPr>
            <a:picLocks noChangeAspect="1"/>
          </p:cNvPicPr>
          <p:nvPr/>
        </p:nvPicPr>
        <p:blipFill>
          <a:blip r:embed="rId3"/>
          <a:stretch>
            <a:fillRect/>
          </a:stretch>
        </p:blipFill>
        <p:spPr>
          <a:xfrm>
            <a:off x="1109851" y="2716725"/>
            <a:ext cx="3670110" cy="2755631"/>
          </a:xfrm>
          <a:prstGeom prst="rect">
            <a:avLst/>
          </a:prstGeom>
          <a:ln>
            <a:noFill/>
          </a:ln>
          <a:effectLst>
            <a:softEdge rad="112500"/>
          </a:effectLst>
        </p:spPr>
      </p:pic>
      <p:sp>
        <p:nvSpPr>
          <p:cNvPr id="4" name="ZoneTexte 3"/>
          <p:cNvSpPr txBox="1"/>
          <p:nvPr/>
        </p:nvSpPr>
        <p:spPr>
          <a:xfrm>
            <a:off x="2944906" y="1008529"/>
            <a:ext cx="6562165" cy="584775"/>
          </a:xfrm>
          <a:prstGeom prst="rect">
            <a:avLst/>
          </a:prstGeom>
          <a:noFill/>
        </p:spPr>
        <p:txBody>
          <a:bodyPr wrap="square" rtlCol="0">
            <a:spAutoFit/>
          </a:bodyPr>
          <a:lstStyle/>
          <a:p>
            <a:r>
              <a:rPr lang="fr-FR" sz="3200" dirty="0">
                <a:latin typeface="Bell MT" panose="02020503060305020303" pitchFamily="18" charset="0"/>
              </a:rPr>
              <a:t>Journée associative 09 février 2019</a:t>
            </a:r>
          </a:p>
        </p:txBody>
      </p:sp>
    </p:spTree>
    <p:extLst>
      <p:ext uri="{BB962C8B-B14F-4D97-AF65-F5344CB8AC3E}">
        <p14:creationId xmlns:p14="http://schemas.microsoft.com/office/powerpoint/2010/main" val="37357233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a:latin typeface="Bell MT" panose="02020503060305020303" pitchFamily="18" charset="0"/>
              </a:rPr>
              <a:t>Les réalisateurs du film Hors Normes nous ont invités à la projection de l’Avant-première 18 juin 2019</a:t>
            </a:r>
          </a:p>
        </p:txBody>
      </p:sp>
      <p:pic>
        <p:nvPicPr>
          <p:cNvPr id="3" name="Image 2"/>
          <p:cNvPicPr>
            <a:picLocks noChangeAspect="1"/>
          </p:cNvPicPr>
          <p:nvPr/>
        </p:nvPicPr>
        <p:blipFill>
          <a:blip r:embed="rId2"/>
          <a:stretch>
            <a:fillRect/>
          </a:stretch>
        </p:blipFill>
        <p:spPr>
          <a:xfrm>
            <a:off x="3571923" y="2927580"/>
            <a:ext cx="4535757" cy="340376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7197690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Bell MT" panose="02020503060305020303" pitchFamily="18" charset="0"/>
              </a:rPr>
              <a:t>Séjour Bretagne 29/07 au 2/08</a:t>
            </a:r>
          </a:p>
        </p:txBody>
      </p:sp>
      <p:pic>
        <p:nvPicPr>
          <p:cNvPr id="3" name="Image 2"/>
          <p:cNvPicPr>
            <a:picLocks noChangeAspect="1"/>
          </p:cNvPicPr>
          <p:nvPr/>
        </p:nvPicPr>
        <p:blipFill>
          <a:blip r:embed="rId2"/>
          <a:stretch>
            <a:fillRect/>
          </a:stretch>
        </p:blipFill>
        <p:spPr>
          <a:xfrm>
            <a:off x="2355592" y="2605388"/>
            <a:ext cx="3554276" cy="2664183"/>
          </a:xfrm>
          <a:prstGeom prst="rect">
            <a:avLst/>
          </a:prstGeom>
          <a:ln>
            <a:noFill/>
          </a:ln>
          <a:effectLst>
            <a:outerShdw blurRad="190500" algn="tl" rotWithShape="0">
              <a:srgbClr val="000000">
                <a:alpha val="70000"/>
              </a:srgbClr>
            </a:outerShdw>
          </a:effectLst>
        </p:spPr>
      </p:pic>
      <p:pic>
        <p:nvPicPr>
          <p:cNvPr id="4" name="Image 3"/>
          <p:cNvPicPr>
            <a:picLocks noChangeAspect="1"/>
          </p:cNvPicPr>
          <p:nvPr/>
        </p:nvPicPr>
        <p:blipFill>
          <a:blip r:embed="rId3"/>
          <a:stretch>
            <a:fillRect/>
          </a:stretch>
        </p:blipFill>
        <p:spPr>
          <a:xfrm>
            <a:off x="7485558" y="2605388"/>
            <a:ext cx="3487214" cy="26154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1448967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09271" y="2833320"/>
            <a:ext cx="3523793" cy="2645893"/>
          </a:xfrm>
          <a:prstGeom prst="rect">
            <a:avLst/>
          </a:prstGeom>
          <a:ln>
            <a:noFill/>
          </a:ln>
          <a:effectLst>
            <a:softEdge rad="112500"/>
          </a:effectLst>
        </p:spPr>
      </p:pic>
      <p:pic>
        <p:nvPicPr>
          <p:cNvPr id="3" name="Image 2"/>
          <p:cNvPicPr>
            <a:picLocks noChangeAspect="1"/>
          </p:cNvPicPr>
          <p:nvPr/>
        </p:nvPicPr>
        <p:blipFill>
          <a:blip r:embed="rId3"/>
          <a:stretch>
            <a:fillRect/>
          </a:stretch>
        </p:blipFill>
        <p:spPr>
          <a:xfrm>
            <a:off x="8283817" y="1737212"/>
            <a:ext cx="2536156" cy="338357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Image 3"/>
          <p:cNvPicPr>
            <a:picLocks noChangeAspect="1"/>
          </p:cNvPicPr>
          <p:nvPr/>
        </p:nvPicPr>
        <p:blipFill>
          <a:blip r:embed="rId4"/>
          <a:stretch>
            <a:fillRect/>
          </a:stretch>
        </p:blipFill>
        <p:spPr>
          <a:xfrm>
            <a:off x="4343248" y="205716"/>
            <a:ext cx="3505504" cy="2627604"/>
          </a:xfrm>
          <a:prstGeom prst="ellipse">
            <a:avLst/>
          </a:prstGeom>
          <a:ln>
            <a:noFill/>
          </a:ln>
          <a:effectLst>
            <a:softEdge rad="112500"/>
          </a:effectLst>
        </p:spPr>
      </p:pic>
    </p:spTree>
    <p:extLst>
      <p:ext uri="{BB962C8B-B14F-4D97-AF65-F5344CB8AC3E}">
        <p14:creationId xmlns:p14="http://schemas.microsoft.com/office/powerpoint/2010/main" val="566892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3388707"/>
          </a:xfrm>
        </p:spPr>
        <p:txBody>
          <a:bodyPr>
            <a:normAutofit/>
          </a:bodyPr>
          <a:lstStyle/>
          <a:p>
            <a:r>
              <a:rPr lang="fr-FR" sz="2800" dirty="0">
                <a:latin typeface="Bell MT" panose="02020503060305020303" pitchFamily="18" charset="0"/>
              </a:rPr>
              <a:t>Le projet de logement accompagné est sur le point de se concrétiser (en 2020) </a:t>
            </a:r>
            <a:br>
              <a:rPr lang="fr-FR" sz="2800" dirty="0">
                <a:latin typeface="Bell MT" panose="02020503060305020303" pitchFamily="18" charset="0"/>
              </a:rPr>
            </a:br>
            <a:r>
              <a:rPr lang="fr-FR" sz="2800" dirty="0">
                <a:latin typeface="Bell MT" panose="02020503060305020303" pitchFamily="18" charset="0"/>
              </a:rPr>
              <a:t>Nous avons trouvé un appartement à proximité du foyer qui permettra aux résidents le souhaitant de vivre une autre expérience et de faire un pas de plus vers l’autonomie.</a:t>
            </a:r>
            <a:br>
              <a:rPr lang="fr-FR" sz="2800" dirty="0">
                <a:latin typeface="Bell MT" panose="02020503060305020303" pitchFamily="18" charset="0"/>
              </a:rPr>
            </a:br>
            <a:endParaRPr lang="fr-FR" sz="2800" dirty="0">
              <a:latin typeface="Bell MT" panose="02020503060305020303" pitchFamily="18" charset="0"/>
            </a:endParaRPr>
          </a:p>
        </p:txBody>
      </p:sp>
      <p:pic>
        <p:nvPicPr>
          <p:cNvPr id="3" name="Image 2"/>
          <p:cNvPicPr>
            <a:picLocks noChangeAspect="1"/>
          </p:cNvPicPr>
          <p:nvPr/>
        </p:nvPicPr>
        <p:blipFill>
          <a:blip r:embed="rId2"/>
          <a:stretch>
            <a:fillRect/>
          </a:stretch>
        </p:blipFill>
        <p:spPr>
          <a:xfrm>
            <a:off x="1295667" y="3441787"/>
            <a:ext cx="2097206" cy="2798307"/>
          </a:xfrm>
          <a:prstGeom prst="round2DiagRect">
            <a:avLst>
              <a:gd name="adj1" fmla="val 16667"/>
              <a:gd name="adj2" fmla="val 0"/>
            </a:avLst>
          </a:prstGeom>
          <a:ln w="88900" cap="sq">
            <a:solidFill>
              <a:srgbClr val="0070C0"/>
            </a:solidFill>
            <a:miter lim="800000"/>
          </a:ln>
          <a:effectLst>
            <a:outerShdw blurRad="254000" algn="tl" rotWithShape="0">
              <a:srgbClr val="000000">
                <a:alpha val="43000"/>
              </a:srgbClr>
            </a:outerShdw>
          </a:effectLst>
        </p:spPr>
      </p:pic>
      <p:pic>
        <p:nvPicPr>
          <p:cNvPr id="4" name="Image 3"/>
          <p:cNvPicPr>
            <a:picLocks noChangeAspect="1"/>
          </p:cNvPicPr>
          <p:nvPr/>
        </p:nvPicPr>
        <p:blipFill>
          <a:blip r:embed="rId3"/>
          <a:stretch>
            <a:fillRect/>
          </a:stretch>
        </p:blipFill>
        <p:spPr>
          <a:xfrm>
            <a:off x="4782565" y="3441787"/>
            <a:ext cx="2438611" cy="3249450"/>
          </a:xfrm>
          <a:prstGeom prst="round2DiagRect">
            <a:avLst>
              <a:gd name="adj1" fmla="val 16667"/>
              <a:gd name="adj2" fmla="val 0"/>
            </a:avLst>
          </a:prstGeom>
          <a:ln w="88900" cap="sq">
            <a:solidFill>
              <a:srgbClr val="0070C0"/>
            </a:solidFill>
            <a:miter lim="800000"/>
          </a:ln>
          <a:effectLst>
            <a:outerShdw blurRad="254000" algn="tl" rotWithShape="0">
              <a:srgbClr val="000000">
                <a:alpha val="43000"/>
              </a:srgbClr>
            </a:outerShdw>
          </a:effectLst>
        </p:spPr>
      </p:pic>
      <p:pic>
        <p:nvPicPr>
          <p:cNvPr id="5" name="Image 4"/>
          <p:cNvPicPr>
            <a:picLocks noChangeAspect="1"/>
          </p:cNvPicPr>
          <p:nvPr/>
        </p:nvPicPr>
        <p:blipFill>
          <a:blip r:embed="rId4"/>
          <a:stretch>
            <a:fillRect/>
          </a:stretch>
        </p:blipFill>
        <p:spPr>
          <a:xfrm>
            <a:off x="8166361" y="3740516"/>
            <a:ext cx="2932430" cy="2200847"/>
          </a:xfrm>
          <a:prstGeom prst="round2DiagRect">
            <a:avLst>
              <a:gd name="adj1" fmla="val 16667"/>
              <a:gd name="adj2" fmla="val 0"/>
            </a:avLst>
          </a:prstGeom>
          <a:ln w="88900" cap="sq">
            <a:solidFill>
              <a:srgbClr val="0070C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62321940"/>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permanence CVS  janvier , avril, mai, septembre, novembre 2019</a:t>
            </a:r>
          </a:p>
        </p:txBody>
      </p:sp>
      <p:pic>
        <p:nvPicPr>
          <p:cNvPr id="7" name="Espace réservé du contenu 6"/>
          <p:cNvPicPr>
            <a:picLocks noGrp="1" noChangeAspect="1"/>
          </p:cNvPicPr>
          <p:nvPr>
            <p:ph sz="quarter" idx="13"/>
          </p:nvPr>
        </p:nvPicPr>
        <p:blipFill>
          <a:blip r:embed="rId2"/>
          <a:stretch>
            <a:fillRect/>
          </a:stretch>
        </p:blipFill>
        <p:spPr>
          <a:xfrm>
            <a:off x="1644238" y="2987040"/>
            <a:ext cx="4375302" cy="2458364"/>
          </a:xfrm>
          <a:prstGeom prst="rect">
            <a:avLst/>
          </a:prstGeom>
          <a:ln w="76200">
            <a:solidFill>
              <a:schemeClr val="tx2">
                <a:lumMod val="60000"/>
                <a:lumOff val="40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Espace réservé du contenu 7"/>
          <p:cNvPicPr>
            <a:picLocks noGrp="1" noChangeAspect="1"/>
          </p:cNvPicPr>
          <p:nvPr>
            <p:ph sz="quarter" idx="14"/>
          </p:nvPr>
        </p:nvPicPr>
        <p:blipFill>
          <a:blip r:embed="rId3"/>
          <a:stretch>
            <a:fillRect/>
          </a:stretch>
        </p:blipFill>
        <p:spPr>
          <a:xfrm>
            <a:off x="7039209" y="2987040"/>
            <a:ext cx="4235797" cy="2382157"/>
          </a:xfrm>
          <a:prstGeom prst="rect">
            <a:avLst/>
          </a:prstGeom>
          <a:solidFill>
            <a:srgbClr val="FFFFFF">
              <a:shade val="85000"/>
            </a:srgbClr>
          </a:solidFill>
          <a:ln w="76200" cap="rnd">
            <a:solidFill>
              <a:srgbClr val="92D050"/>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16547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Bell MT" panose="02020503060305020303" pitchFamily="18" charset="0"/>
              </a:rPr>
              <a:t>Atelier budget avec Julie les lundis </a:t>
            </a:r>
          </a:p>
        </p:txBody>
      </p:sp>
      <p:pic>
        <p:nvPicPr>
          <p:cNvPr id="5" name="Espace réservé du contenu 4"/>
          <p:cNvPicPr>
            <a:picLocks noGrp="1" noChangeAspect="1"/>
          </p:cNvPicPr>
          <p:nvPr>
            <p:ph sz="quarter" idx="13"/>
          </p:nvPr>
        </p:nvPicPr>
        <p:blipFill>
          <a:blip r:embed="rId2"/>
          <a:stretch>
            <a:fillRect/>
          </a:stretch>
        </p:blipFill>
        <p:spPr>
          <a:xfrm>
            <a:off x="6153959" y="1682364"/>
            <a:ext cx="4048095" cy="3036071"/>
          </a:xfrm>
          <a:prstGeom prst="roundRect">
            <a:avLst>
              <a:gd name="adj" fmla="val 11111"/>
            </a:avLst>
          </a:prstGeom>
          <a:ln w="190500" cap="rnd">
            <a:solidFill>
              <a:srgbClr val="FFC0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186588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27605" y="3562972"/>
            <a:ext cx="5259977" cy="1508133"/>
          </a:xfrm>
        </p:spPr>
        <p:txBody>
          <a:bodyPr>
            <a:normAutofit/>
          </a:bodyPr>
          <a:lstStyle/>
          <a:p>
            <a:r>
              <a:rPr lang="fr-FR" sz="2000" dirty="0">
                <a:latin typeface="Bell MT" panose="02020503060305020303" pitchFamily="18" charset="0"/>
              </a:rPr>
              <a:t>Essais culinaires avec préparation de Crêpes maison à l’occasion de la chandeleur février 2019</a:t>
            </a:r>
          </a:p>
        </p:txBody>
      </p:sp>
      <p:pic>
        <p:nvPicPr>
          <p:cNvPr id="9" name="Image 8"/>
          <p:cNvPicPr>
            <a:picLocks noChangeAspect="1"/>
          </p:cNvPicPr>
          <p:nvPr/>
        </p:nvPicPr>
        <p:blipFill>
          <a:blip r:embed="rId2"/>
          <a:stretch>
            <a:fillRect/>
          </a:stretch>
        </p:blipFill>
        <p:spPr>
          <a:xfrm>
            <a:off x="489742" y="2310290"/>
            <a:ext cx="1889924" cy="33591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Image 9"/>
          <p:cNvPicPr>
            <a:picLocks noChangeAspect="1"/>
          </p:cNvPicPr>
          <p:nvPr/>
        </p:nvPicPr>
        <p:blipFill>
          <a:blip r:embed="rId3"/>
          <a:stretch>
            <a:fillRect/>
          </a:stretch>
        </p:blipFill>
        <p:spPr>
          <a:xfrm>
            <a:off x="4734826" y="582647"/>
            <a:ext cx="2176461" cy="2901948"/>
          </a:xfrm>
          <a:prstGeom prst="rect">
            <a:avLst/>
          </a:prstGeom>
          <a:ln>
            <a:noFill/>
          </a:ln>
          <a:effectLst>
            <a:softEdge rad="112500"/>
          </a:effectLst>
        </p:spPr>
      </p:pic>
      <p:pic>
        <p:nvPicPr>
          <p:cNvPr id="11" name="Image 10"/>
          <p:cNvPicPr>
            <a:picLocks noChangeAspect="1"/>
          </p:cNvPicPr>
          <p:nvPr/>
        </p:nvPicPr>
        <p:blipFill>
          <a:blip r:embed="rId4"/>
          <a:stretch>
            <a:fillRect/>
          </a:stretch>
        </p:blipFill>
        <p:spPr>
          <a:xfrm>
            <a:off x="9045979" y="3205920"/>
            <a:ext cx="2091109" cy="27861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0084713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quarter" idx="13"/>
          </p:nvPr>
        </p:nvPicPr>
        <p:blipFill>
          <a:blip r:embed="rId2"/>
          <a:stretch>
            <a:fillRect/>
          </a:stretch>
        </p:blipFill>
        <p:spPr>
          <a:xfrm>
            <a:off x="6766560" y="612423"/>
            <a:ext cx="2670379" cy="5175953"/>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sp>
        <p:nvSpPr>
          <p:cNvPr id="4" name="Espace réservé du texte 3"/>
          <p:cNvSpPr>
            <a:spLocks noGrp="1"/>
          </p:cNvSpPr>
          <p:nvPr>
            <p:ph type="body" sz="half" idx="2"/>
          </p:nvPr>
        </p:nvSpPr>
        <p:spPr/>
        <p:txBody>
          <a:bodyPr>
            <a:normAutofit/>
          </a:bodyPr>
          <a:lstStyle/>
          <a:p>
            <a:r>
              <a:rPr lang="fr-FR" sz="2000" dirty="0">
                <a:latin typeface="Bell MT" panose="02020503060305020303" pitchFamily="18" charset="0"/>
              </a:rPr>
              <a:t>Une équipe du Louvres est venue au foyer pour présenter aux résidents les activités et ateliers auxquels ils pourraient participer 13 février 2019 et 4 juin 2019 </a:t>
            </a:r>
          </a:p>
        </p:txBody>
      </p:sp>
    </p:spTree>
    <p:extLst>
      <p:ext uri="{BB962C8B-B14F-4D97-AF65-F5344CB8AC3E}">
        <p14:creationId xmlns:p14="http://schemas.microsoft.com/office/powerpoint/2010/main" val="20415429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dirty="0" smtClean="0"/>
              <a:t> </a:t>
            </a:r>
            <a:r>
              <a:rPr lang="fr-FR" sz="1800" dirty="0" smtClean="0">
                <a:latin typeface="Bell MT" panose="02020503060305020303" pitchFamily="18" charset="0"/>
              </a:rPr>
              <a:t>Bénévolement </a:t>
            </a:r>
            <a:r>
              <a:rPr lang="fr-FR" sz="1800" dirty="0">
                <a:latin typeface="Bell MT" panose="02020503060305020303" pitchFamily="18" charset="0"/>
              </a:rPr>
              <a:t>Isabelle </a:t>
            </a:r>
            <a:r>
              <a:rPr lang="fr-FR" sz="1800" dirty="0" err="1">
                <a:latin typeface="Bell MT" panose="02020503060305020303" pitchFamily="18" charset="0"/>
              </a:rPr>
              <a:t>Deneu</a:t>
            </a:r>
            <a:r>
              <a:rPr lang="fr-FR" sz="1800" dirty="0">
                <a:latin typeface="Bell MT" panose="02020503060305020303" pitchFamily="18" charset="0"/>
              </a:rPr>
              <a:t> est venue présenter l’activité mosaïque 01/10/19 </a:t>
            </a:r>
          </a:p>
        </p:txBody>
      </p:sp>
      <p:pic>
        <p:nvPicPr>
          <p:cNvPr id="7" name="Espace réservé du contenu 6"/>
          <p:cNvPicPr>
            <a:picLocks noGrp="1" noChangeAspect="1"/>
          </p:cNvPicPr>
          <p:nvPr>
            <p:ph sz="quarter" idx="13"/>
          </p:nvPr>
        </p:nvPicPr>
        <p:blipFill>
          <a:blip r:embed="rId2"/>
          <a:stretch>
            <a:fillRect/>
          </a:stretch>
        </p:blipFill>
        <p:spPr>
          <a:xfrm>
            <a:off x="1882002" y="3232364"/>
            <a:ext cx="3170195" cy="23776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Espace réservé du contenu 7"/>
          <p:cNvPicPr>
            <a:picLocks noGrp="1" noChangeAspect="1"/>
          </p:cNvPicPr>
          <p:nvPr>
            <p:ph sz="quarter" idx="14"/>
          </p:nvPr>
        </p:nvPicPr>
        <p:blipFill>
          <a:blip r:embed="rId3"/>
          <a:stretch>
            <a:fillRect/>
          </a:stretch>
        </p:blipFill>
        <p:spPr>
          <a:xfrm>
            <a:off x="6810103" y="3412212"/>
            <a:ext cx="3259081" cy="2446158"/>
          </a:xfrm>
          <a:prstGeom prst="ellipse">
            <a:avLst/>
          </a:prstGeom>
          <a:ln>
            <a:noFill/>
          </a:ln>
          <a:effectLst>
            <a:softEdge rad="112500"/>
          </a:effectLst>
        </p:spPr>
      </p:pic>
    </p:spTree>
    <p:extLst>
      <p:ext uri="{BB962C8B-B14F-4D97-AF65-F5344CB8AC3E}">
        <p14:creationId xmlns:p14="http://schemas.microsoft.com/office/powerpoint/2010/main" val="2637440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TM04033925[[fn=Ronds dans l’eau]]</Template>
  <TotalTime>478</TotalTime>
  <Words>1287</Words>
  <Application>Microsoft Office PowerPoint</Application>
  <PresentationFormat>Grand écran</PresentationFormat>
  <Paragraphs>61</Paragraphs>
  <Slides>48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48</vt:i4>
      </vt:variant>
    </vt:vector>
  </HeadingPairs>
  <TitlesOfParts>
    <vt:vector size="52" baseType="lpstr">
      <vt:lpstr>Arial</vt:lpstr>
      <vt:lpstr>Bell MT</vt:lpstr>
      <vt:lpstr>Tw Cen MT</vt:lpstr>
      <vt:lpstr>Ronds dans l’eau</vt:lpstr>
      <vt:lpstr>Le foyer d’hébergement est un lieu de vie, d’épanouissement personnel, d’autonomisation par rapport au contexte familial. Il s’articule avec les deux structures déjà existantes l’ESAT et la SAS. Le quotidien : la volonté de l’association est de proposer aux résidents via l’accueil au foyer un fonctionnement, un projet qui leur permette de définir un projet de vie personnalisé hors de leur contexte familial et également d’acquérir une meilleure autonomie dans l’optique de pouvoir à moyen terme prétendre à une vie en appartement inscrit dans la cité.  Pour cela ils participent au quotidien à la préparation des repas, l’entretien de leur espace privé, mais aussi du collectif, l’entretien de leur linge. L’ensemble de ces démarches étant accompagné par l’équipe éducative, la maitresse de maison, les surveillants de nuits et la conseillère en économie sociale et familiale qui propose aussi des ateliers autour de la vie citoyenne, du budget et des démarches administratives. Le quotidien c’est également des moments festifs, ludiques et de création. On fête les anniversaires, on invite des amis, il y a des temps d’échanges sur l’organisation et le fonctionnement du foyer. </vt:lpstr>
      <vt:lpstr>Après cinq années de fonctionnement le projet du foyer évolue conjointement avec celui des résidents. Les nouvelles propositions d’organisation, de fonctionnement, de projet sont présentées et débattues lors de la réunion des résidents qui se tient tous les mercredis. Les résidents sont accompagnés pour la mise en œuvre des nouveaux projets, de manière qu’ils en soient acteurs à part entière. </vt:lpstr>
      <vt:lpstr>Présentation PowerPoint</vt:lpstr>
      <vt:lpstr>INVITATION JACQUES ET JESUS (SURPRISE PARTIE) 15 janvier</vt:lpstr>
      <vt:lpstr>permanence CVS  janvier , avril, mai, septembre, novembre 2019</vt:lpstr>
      <vt:lpstr>Atelier budget avec Julie les lundis </vt:lpstr>
      <vt:lpstr>Essais culinaires avec préparation de Crêpes maison à l’occasion de la chandeleur février 2019</vt:lpstr>
      <vt:lpstr>Présentation PowerPoint</vt:lpstr>
      <vt:lpstr> Bénévolement Isabelle Deneu est venue présenter l’activité mosaïque 01/10/19 </vt:lpstr>
      <vt:lpstr>LES SORTIES</vt:lpstr>
      <vt:lpstr>Soirée Handinamik 16 février 2019 25 mai 23 novembre 2019. Moments appréciés par les résidents qui permettent de rencontrer d’autres personnes</vt:lpstr>
      <vt:lpstr>Pique-nique parc de Bagatelle 17 février 2019</vt:lpstr>
      <vt:lpstr>Pour les fans de sport et de l’équipe de France Match de Rugby France / Ecosse 23 février 2019</vt:lpstr>
      <vt:lpstr>Régulièrement les résidents particpent aux nocturnes du Louvre avec un accès privilégié mars, avril, mai, septembre, octobre 2019</vt:lpstr>
      <vt:lpstr>Présentation PowerPoint</vt:lpstr>
      <vt:lpstr>Dale a reçu des résidents pour la visite de son atelier le 30 mars 2019. Cela a permis de découvrir son travail dont nous avons bénéficié pour la création de la signalétique </vt:lpstr>
      <vt:lpstr>Présentation PowerPoint</vt:lpstr>
      <vt:lpstr>Présentation PowerPoint</vt:lpstr>
      <vt:lpstr>Sortie maison des métallos / le Papotin : Before on Respire # 7 juin 2019</vt:lpstr>
      <vt:lpstr>Présentation PowerPoint</vt:lpstr>
      <vt:lpstr>sortie jardin d’acclimatation 8 juin 2019 </vt:lpstr>
      <vt:lpstr>Présentation PowerPoint</vt:lpstr>
      <vt:lpstr>Huitième de final de la coupe du monde féminine : suède / Canada le 24 juin 2019</vt:lpstr>
      <vt:lpstr>Feu d’artifice 14 juillet 2019 </vt:lpstr>
      <vt:lpstr>Comme tous les ans et à la demande des résidents une sortie restaurant avec toute l’équipe 03/09/19</vt:lpstr>
      <vt:lpstr>C’est presque devenu une tradition sortie Disney 14-09-19</vt:lpstr>
      <vt:lpstr>Sur invitation et proposition d’une voisine sortie à l’Expo Ajutila (handicap et sexualité) 03/10/19 paris 19 </vt:lpstr>
      <vt:lpstr>Présentation PowerPoint</vt:lpstr>
      <vt:lpstr>Présentation PowerPoint</vt:lpstr>
      <vt:lpstr>Toujours nos passionnés pour le sport :  Match de rugby Stade Français – Racing 92 10/11/19</vt:lpstr>
      <vt:lpstr>Musée Grévin 11/11/19 l’occasion d’approcher des célébrités </vt:lpstr>
      <vt:lpstr>Présentation PowerPoint</vt:lpstr>
      <vt:lpstr>Tradition oblige Epiphanie le 6 janvier 2019 avec des voisins</vt:lpstr>
      <vt:lpstr>Pour la création de la signalétique 2 ateliers préparatoires ont eu lieu avec Dale Rowe 13 janvier 2019 et 17 mars 2019</vt:lpstr>
      <vt:lpstr>Après les galettes, les crêpes. Chandeleur 3 février 2019 avec les voisins et aussi des résidents de la maison Isatis</vt:lpstr>
      <vt:lpstr>Soucieux d’avoir une bonne alimentation Caroline Gerardin est venue donner quelques conseils : Intervention diététicienne 13 février et 9 octobre 2019</vt:lpstr>
      <vt:lpstr>Le foyer a accueilli Jacques, Jésus et les turbulents pour des Répétitions « surprise partie » le 19 février, 4 et 5 avril 2019</vt:lpstr>
      <vt:lpstr>Depuis 3 années nous recevons et participons à une périphérie du marché de la poésie 24 mai 2019. Cette année des collégiens avec leur professeur étaient présents.</vt:lpstr>
      <vt:lpstr>Traditionnelle Fête des voisins le 14 juin 2019</vt:lpstr>
      <vt:lpstr>En projet un atelier portrait photo avec Dale 3 et 10/11/19 et 15/12/19. Les portraits réalisés seront exposés au foyer.</vt:lpstr>
      <vt:lpstr>Premier atelier  Mosaïque Isabelle Deneu 17/11/19 avec un projet commun de création  avec des adhérents Point(S) Commun(S) </vt:lpstr>
      <vt:lpstr>Repas de noël 2019</vt:lpstr>
      <vt:lpstr>Présentation PowerPoint</vt:lpstr>
      <vt:lpstr>Présentation PowerPoint</vt:lpstr>
      <vt:lpstr>Les réalisateurs du film Hors Normes nous ont invités à la projection de l’Avant-première 18 juin 2019</vt:lpstr>
      <vt:lpstr>Séjour Bretagne 29/07 au 2/08</vt:lpstr>
      <vt:lpstr>Présentation PowerPoint</vt:lpstr>
      <vt:lpstr>Le projet de logement accompagné est sur le point de se concrétiser (en 2020)  Nous avons trouvé un appartement à proximité du foyer qui permettra aux résidents le souhaitant de vivre une autre expérience et de faire un pas de plus vers l’autonomie.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foyer d’hébergement est un lieu de vie, d’épanouissement personnel, d’autonomisation par rapport au contexte familial. Il s’articule avec les deux structures déjà existantes l’ESAT et la SAS. Le quotidien : la volonté de l’association est de proposer aux résidents via l’accueil au foyer un fonctionnement, un projet qui leur permette de définir un projet de vie personnalisé hors de leur contexte familial et également d’acquérir une meilleure autonomie dans l’optique de pouvoir à moyen terme prétendre à une vie en appartement inscrit dans la cité.  Pour cela ils participent au quotidien à la préparation des repas, l’entretien de leur espace privé, mais aussi du collectif, l’entretien de leur linge. L’ensemble de ces démarches étant accompagné par l’équipe éducative, la maitresse de maison, les surveillants de nuits et la conseillère en économie sociale et familiale qui propose aussi des ateliers autour de la vie citoyenne, du budget et des démarches administratives. Le quotidien c’est également des moments festifs, ludiques et de création. On fête les anniversaires, on invite des amis, il y a des temps d’échanges sur l’organisation et le fonctionnement du foyer.</dc:title>
  <dc:creator>Grégory HALBERDA</dc:creator>
  <cp:lastModifiedBy>Grégory HALBERDA</cp:lastModifiedBy>
  <cp:revision>26</cp:revision>
  <dcterms:created xsi:type="dcterms:W3CDTF">2020-01-28T11:30:59Z</dcterms:created>
  <dcterms:modified xsi:type="dcterms:W3CDTF">2020-01-29T15:49:09Z</dcterms:modified>
</cp:coreProperties>
</file>