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3" r:id="rId28"/>
    <p:sldId id="282"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5" d="100"/>
          <a:sy n="115" d="100"/>
        </p:scale>
        <p:origin x="43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B32F3E-DAC4-4078-BCE5-9C07355DFEAA}" type="datetimeFigureOut">
              <a:rPr lang="fr-FR" smtClean="0"/>
              <a:t>25/05/2021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A3B75B-EAC0-4E07-9001-94173F5947D1}" type="slidenum">
              <a:rPr lang="fr-FR" smtClean="0"/>
              <a:t>‹N°›</a:t>
            </a:fld>
            <a:endParaRPr lang="fr-FR"/>
          </a:p>
        </p:txBody>
      </p:sp>
    </p:spTree>
    <p:extLst>
      <p:ext uri="{BB962C8B-B14F-4D97-AF65-F5344CB8AC3E}">
        <p14:creationId xmlns:p14="http://schemas.microsoft.com/office/powerpoint/2010/main" val="2881103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5E701F4E-E0DD-4FF2-B906-60C52A1F44FB}" type="datetimeFigureOut">
              <a:rPr lang="fr-FR" smtClean="0"/>
              <a:t>25/05/2021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5A820E9-9876-4195-A5F9-7550E6424E72}" type="slidenum">
              <a:rPr lang="fr-FR" smtClean="0"/>
              <a:t>‹N°›</a:t>
            </a:fld>
            <a:endParaRPr lang="fr-FR"/>
          </a:p>
        </p:txBody>
      </p:sp>
    </p:spTree>
    <p:extLst>
      <p:ext uri="{BB962C8B-B14F-4D97-AF65-F5344CB8AC3E}">
        <p14:creationId xmlns:p14="http://schemas.microsoft.com/office/powerpoint/2010/main" val="3038514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E701F4E-E0DD-4FF2-B906-60C52A1F44FB}" type="datetimeFigureOut">
              <a:rPr lang="fr-FR" smtClean="0"/>
              <a:t>25/05/2021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5A820E9-9876-4195-A5F9-7550E6424E72}" type="slidenum">
              <a:rPr lang="fr-FR" smtClean="0"/>
              <a:t>‹N°›</a:t>
            </a:fld>
            <a:endParaRPr lang="fr-FR"/>
          </a:p>
        </p:txBody>
      </p:sp>
    </p:spTree>
    <p:extLst>
      <p:ext uri="{BB962C8B-B14F-4D97-AF65-F5344CB8AC3E}">
        <p14:creationId xmlns:p14="http://schemas.microsoft.com/office/powerpoint/2010/main" val="668637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E701F4E-E0DD-4FF2-B906-60C52A1F44FB}" type="datetimeFigureOut">
              <a:rPr lang="fr-FR" smtClean="0"/>
              <a:t>25/05/2021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5A820E9-9876-4195-A5F9-7550E6424E72}" type="slidenum">
              <a:rPr lang="fr-FR" smtClean="0"/>
              <a:t>‹N°›</a:t>
            </a:fld>
            <a:endParaRPr lang="fr-FR"/>
          </a:p>
        </p:txBody>
      </p:sp>
    </p:spTree>
    <p:extLst>
      <p:ext uri="{BB962C8B-B14F-4D97-AF65-F5344CB8AC3E}">
        <p14:creationId xmlns:p14="http://schemas.microsoft.com/office/powerpoint/2010/main" val="748737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E701F4E-E0DD-4FF2-B906-60C52A1F44FB}" type="datetimeFigureOut">
              <a:rPr lang="fr-FR" smtClean="0"/>
              <a:t>25/05/2021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5A820E9-9876-4195-A5F9-7550E6424E72}" type="slidenum">
              <a:rPr lang="fr-FR" smtClean="0"/>
              <a:t>‹N°›</a:t>
            </a:fld>
            <a:endParaRPr lang="fr-FR"/>
          </a:p>
        </p:txBody>
      </p:sp>
    </p:spTree>
    <p:extLst>
      <p:ext uri="{BB962C8B-B14F-4D97-AF65-F5344CB8AC3E}">
        <p14:creationId xmlns:p14="http://schemas.microsoft.com/office/powerpoint/2010/main" val="256186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5E701F4E-E0DD-4FF2-B906-60C52A1F44FB}" type="datetimeFigureOut">
              <a:rPr lang="fr-FR" smtClean="0"/>
              <a:t>25/05/2021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5A820E9-9876-4195-A5F9-7550E6424E72}" type="slidenum">
              <a:rPr lang="fr-FR" smtClean="0"/>
              <a:t>‹N°›</a:t>
            </a:fld>
            <a:endParaRPr lang="fr-FR"/>
          </a:p>
        </p:txBody>
      </p:sp>
    </p:spTree>
    <p:extLst>
      <p:ext uri="{BB962C8B-B14F-4D97-AF65-F5344CB8AC3E}">
        <p14:creationId xmlns:p14="http://schemas.microsoft.com/office/powerpoint/2010/main" val="202542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5E701F4E-E0DD-4FF2-B906-60C52A1F44FB}" type="datetimeFigureOut">
              <a:rPr lang="fr-FR" smtClean="0"/>
              <a:t>25/05/2021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5A820E9-9876-4195-A5F9-7550E6424E72}" type="slidenum">
              <a:rPr lang="fr-FR" smtClean="0"/>
              <a:t>‹N°›</a:t>
            </a:fld>
            <a:endParaRPr lang="fr-FR"/>
          </a:p>
        </p:txBody>
      </p:sp>
    </p:spTree>
    <p:extLst>
      <p:ext uri="{BB962C8B-B14F-4D97-AF65-F5344CB8AC3E}">
        <p14:creationId xmlns:p14="http://schemas.microsoft.com/office/powerpoint/2010/main" val="2780923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5E701F4E-E0DD-4FF2-B906-60C52A1F44FB}" type="datetimeFigureOut">
              <a:rPr lang="fr-FR" smtClean="0"/>
              <a:t>25/05/2021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5A820E9-9876-4195-A5F9-7550E6424E72}" type="slidenum">
              <a:rPr lang="fr-FR" smtClean="0"/>
              <a:t>‹N°›</a:t>
            </a:fld>
            <a:endParaRPr lang="fr-FR"/>
          </a:p>
        </p:txBody>
      </p:sp>
    </p:spTree>
    <p:extLst>
      <p:ext uri="{BB962C8B-B14F-4D97-AF65-F5344CB8AC3E}">
        <p14:creationId xmlns:p14="http://schemas.microsoft.com/office/powerpoint/2010/main" val="1709744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5E701F4E-E0DD-4FF2-B906-60C52A1F44FB}" type="datetimeFigureOut">
              <a:rPr lang="fr-FR" smtClean="0"/>
              <a:t>25/05/2021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5A820E9-9876-4195-A5F9-7550E6424E72}" type="slidenum">
              <a:rPr lang="fr-FR" smtClean="0"/>
              <a:t>‹N°›</a:t>
            </a:fld>
            <a:endParaRPr lang="fr-FR"/>
          </a:p>
        </p:txBody>
      </p:sp>
    </p:spTree>
    <p:extLst>
      <p:ext uri="{BB962C8B-B14F-4D97-AF65-F5344CB8AC3E}">
        <p14:creationId xmlns:p14="http://schemas.microsoft.com/office/powerpoint/2010/main" val="332132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E701F4E-E0DD-4FF2-B906-60C52A1F44FB}" type="datetimeFigureOut">
              <a:rPr lang="fr-FR" smtClean="0"/>
              <a:t>25/05/2021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5A820E9-9876-4195-A5F9-7550E6424E72}" type="slidenum">
              <a:rPr lang="fr-FR" smtClean="0"/>
              <a:t>‹N°›</a:t>
            </a:fld>
            <a:endParaRPr lang="fr-FR"/>
          </a:p>
        </p:txBody>
      </p:sp>
    </p:spTree>
    <p:extLst>
      <p:ext uri="{BB962C8B-B14F-4D97-AF65-F5344CB8AC3E}">
        <p14:creationId xmlns:p14="http://schemas.microsoft.com/office/powerpoint/2010/main" val="4243504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5E701F4E-E0DD-4FF2-B906-60C52A1F44FB}" type="datetimeFigureOut">
              <a:rPr lang="fr-FR" smtClean="0"/>
              <a:t>25/05/2021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5A820E9-9876-4195-A5F9-7550E6424E72}" type="slidenum">
              <a:rPr lang="fr-FR" smtClean="0"/>
              <a:t>‹N°›</a:t>
            </a:fld>
            <a:endParaRPr lang="fr-FR"/>
          </a:p>
        </p:txBody>
      </p:sp>
    </p:spTree>
    <p:extLst>
      <p:ext uri="{BB962C8B-B14F-4D97-AF65-F5344CB8AC3E}">
        <p14:creationId xmlns:p14="http://schemas.microsoft.com/office/powerpoint/2010/main" val="660971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5E701F4E-E0DD-4FF2-B906-60C52A1F44FB}" type="datetimeFigureOut">
              <a:rPr lang="fr-FR" smtClean="0"/>
              <a:t>25/05/2021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5A820E9-9876-4195-A5F9-7550E6424E72}" type="slidenum">
              <a:rPr lang="fr-FR" smtClean="0"/>
              <a:t>‹N°›</a:t>
            </a:fld>
            <a:endParaRPr lang="fr-FR"/>
          </a:p>
        </p:txBody>
      </p:sp>
    </p:spTree>
    <p:extLst>
      <p:ext uri="{BB962C8B-B14F-4D97-AF65-F5344CB8AC3E}">
        <p14:creationId xmlns:p14="http://schemas.microsoft.com/office/powerpoint/2010/main" val="3586121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701F4E-E0DD-4FF2-B906-60C52A1F44FB}" type="datetimeFigureOut">
              <a:rPr lang="fr-FR" smtClean="0"/>
              <a:t>25/05/2021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A820E9-9876-4195-A5F9-7550E6424E72}" type="slidenum">
              <a:rPr lang="fr-FR" smtClean="0"/>
              <a:t>‹N°›</a:t>
            </a:fld>
            <a:endParaRPr lang="fr-FR"/>
          </a:p>
        </p:txBody>
      </p:sp>
    </p:spTree>
    <p:extLst>
      <p:ext uri="{BB962C8B-B14F-4D97-AF65-F5344CB8AC3E}">
        <p14:creationId xmlns:p14="http://schemas.microsoft.com/office/powerpoint/2010/main" val="1780698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4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png"/></Relationships>
</file>

<file path=ppt/slides/_rels/slide4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4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4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hyperlink" Target="http://www.lesturbulents.com/" TargetMode="Externa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91072" y="1267615"/>
            <a:ext cx="6913540" cy="1446550"/>
          </a:xfrm>
          <a:prstGeom prst="rect">
            <a:avLst/>
          </a:prstGeom>
        </p:spPr>
        <p:txBody>
          <a:bodyPr wrap="square">
            <a:spAutoFit/>
          </a:bodyPr>
          <a:lstStyle/>
          <a:p>
            <a:r>
              <a:rPr lang="fr-FR" sz="4400" dirty="0" smtClean="0"/>
              <a:t>Les événements 2020 foyer d’hébergement Turbulences</a:t>
            </a:r>
            <a:endParaRPr lang="fr-FR" sz="4400" dirty="0"/>
          </a:p>
        </p:txBody>
      </p:sp>
      <p:pic>
        <p:nvPicPr>
          <p:cNvPr id="3" name="Image 2"/>
          <p:cNvPicPr>
            <a:picLocks noChangeAspect="1"/>
          </p:cNvPicPr>
          <p:nvPr/>
        </p:nvPicPr>
        <p:blipFill>
          <a:blip r:embed="rId2"/>
          <a:stretch>
            <a:fillRect/>
          </a:stretch>
        </p:blipFill>
        <p:spPr>
          <a:xfrm>
            <a:off x="3588091" y="2965797"/>
            <a:ext cx="4944858" cy="3475344"/>
          </a:xfrm>
          <a:prstGeom prst="rect">
            <a:avLst/>
          </a:prstGeom>
        </p:spPr>
      </p:pic>
    </p:spTree>
    <p:extLst>
      <p:ext uri="{BB962C8B-B14F-4D97-AF65-F5344CB8AC3E}">
        <p14:creationId xmlns:p14="http://schemas.microsoft.com/office/powerpoint/2010/main" val="42755097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004724"/>
          </a:xfrm>
        </p:spPr>
        <p:txBody>
          <a:bodyPr>
            <a:normAutofit/>
          </a:bodyPr>
          <a:lstStyle/>
          <a:p>
            <a:r>
              <a:rPr lang="fr-FR" dirty="0" smtClean="0"/>
              <a:t> </a:t>
            </a:r>
            <a:endParaRPr lang="fr-FR" dirty="0"/>
          </a:p>
        </p:txBody>
      </p:sp>
      <p:pic>
        <p:nvPicPr>
          <p:cNvPr id="5" name="Espace réservé du contenu 4"/>
          <p:cNvPicPr>
            <a:picLocks noGrp="1" noChangeAspect="1"/>
          </p:cNvPicPr>
          <p:nvPr>
            <p:ph sz="half" idx="1"/>
          </p:nvPr>
        </p:nvPicPr>
        <p:blipFill>
          <a:blip r:embed="rId2"/>
          <a:stretch>
            <a:fillRect/>
          </a:stretch>
        </p:blipFill>
        <p:spPr>
          <a:xfrm>
            <a:off x="1328746" y="2528982"/>
            <a:ext cx="4200508" cy="2944623"/>
          </a:xfrm>
          <a:prstGeom prst="rect">
            <a:avLst/>
          </a:prstGeom>
        </p:spPr>
      </p:pic>
      <p:pic>
        <p:nvPicPr>
          <p:cNvPr id="6" name="Espace réservé du contenu 5"/>
          <p:cNvPicPr>
            <a:picLocks noGrp="1" noChangeAspect="1"/>
          </p:cNvPicPr>
          <p:nvPr>
            <p:ph sz="half" idx="2"/>
          </p:nvPr>
        </p:nvPicPr>
        <p:blipFill>
          <a:blip r:embed="rId3"/>
          <a:stretch>
            <a:fillRect/>
          </a:stretch>
        </p:blipFill>
        <p:spPr>
          <a:xfrm>
            <a:off x="7004151" y="2681395"/>
            <a:ext cx="3517697" cy="2639797"/>
          </a:xfrm>
          <a:prstGeom prst="rect">
            <a:avLst/>
          </a:prstGeom>
        </p:spPr>
      </p:pic>
      <p:sp>
        <p:nvSpPr>
          <p:cNvPr id="9" name="Rectangle 8"/>
          <p:cNvSpPr/>
          <p:nvPr/>
        </p:nvSpPr>
        <p:spPr>
          <a:xfrm>
            <a:off x="4146873" y="467119"/>
            <a:ext cx="4755080" cy="707886"/>
          </a:xfrm>
          <a:prstGeom prst="rect">
            <a:avLst/>
          </a:prstGeom>
        </p:spPr>
        <p:txBody>
          <a:bodyPr wrap="square">
            <a:spAutoFit/>
          </a:bodyPr>
          <a:lstStyle/>
          <a:p>
            <a:pPr algn="ctr">
              <a:spcAft>
                <a:spcPts val="0"/>
              </a:spcAft>
            </a:pPr>
            <a:r>
              <a:rPr lang="fr-FR" sz="4000" b="1" i="1" kern="150" dirty="0" smtClean="0">
                <a:solidFill>
                  <a:srgbClr val="ED7D31"/>
                </a:solidFill>
                <a:effectLst>
                  <a:outerShdw blurRad="63500" dist="50800" dir="1350000" sx="0" sy="0">
                    <a:srgbClr val="000000">
                      <a:alpha val="50000"/>
                    </a:srgbClr>
                  </a:outerShdw>
                </a:effectLst>
                <a:latin typeface="Times New Roman" panose="02020603050405020304" pitchFamily="18" charset="0"/>
                <a:ea typeface="Arial Unicode MS"/>
                <a:cs typeface="Arial Unicode MS"/>
              </a:rPr>
              <a:t>JANVIER 2020</a:t>
            </a:r>
            <a:endParaRPr lang="fr-FR" sz="4000" kern="150" dirty="0">
              <a:effectLst/>
              <a:latin typeface="Times New Roman" panose="02020603050405020304" pitchFamily="18" charset="0"/>
              <a:ea typeface="Arial Unicode MS"/>
              <a:cs typeface="Arial Unicode MS"/>
            </a:endParaRPr>
          </a:p>
        </p:txBody>
      </p:sp>
      <p:sp>
        <p:nvSpPr>
          <p:cNvPr id="10" name="Rectangle 9"/>
          <p:cNvSpPr/>
          <p:nvPr/>
        </p:nvSpPr>
        <p:spPr>
          <a:xfrm>
            <a:off x="1008529" y="1411545"/>
            <a:ext cx="9513319" cy="646331"/>
          </a:xfrm>
          <a:prstGeom prst="rect">
            <a:avLst/>
          </a:prstGeom>
        </p:spPr>
        <p:txBody>
          <a:bodyPr wrap="square">
            <a:spAutoFit/>
          </a:bodyPr>
          <a:lstStyle/>
          <a:p>
            <a:pPr>
              <a:spcAft>
                <a:spcPts val="0"/>
              </a:spcAft>
            </a:pPr>
            <a:r>
              <a:rPr lang="fr-FR" kern="150" dirty="0">
                <a:latin typeface="MV Boli" panose="02000500030200090000" pitchFamily="2" charset="0"/>
                <a:ea typeface="Arial Unicode MS"/>
                <a:cs typeface="Arial Unicode MS"/>
              </a:rPr>
              <a:t>En janvier 2020 nous avons fêté l’épiphanie avec des voisins. Les résidents sont allés aussi faire le nouvel an Chinois dans un restaurant </a:t>
            </a:r>
            <a:endParaRPr lang="fr-FR" sz="1600" kern="150" dirty="0">
              <a:effectLst/>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5145014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stretch>
            <a:fillRect/>
          </a:stretch>
        </p:blipFill>
        <p:spPr>
          <a:xfrm>
            <a:off x="45612" y="2199655"/>
            <a:ext cx="3584798" cy="2692512"/>
          </a:xfrm>
          <a:prstGeom prst="rect">
            <a:avLst/>
          </a:prstGeom>
        </p:spPr>
      </p:pic>
      <p:pic>
        <p:nvPicPr>
          <p:cNvPr id="5" name="Image 4"/>
          <p:cNvPicPr>
            <a:picLocks noChangeAspect="1"/>
          </p:cNvPicPr>
          <p:nvPr/>
        </p:nvPicPr>
        <p:blipFill>
          <a:blip r:embed="rId3"/>
          <a:stretch>
            <a:fillRect/>
          </a:stretch>
        </p:blipFill>
        <p:spPr>
          <a:xfrm>
            <a:off x="3926542" y="1965833"/>
            <a:ext cx="3568612" cy="3731882"/>
          </a:xfrm>
          <a:prstGeom prst="rect">
            <a:avLst/>
          </a:prstGeom>
        </p:spPr>
      </p:pic>
      <p:pic>
        <p:nvPicPr>
          <p:cNvPr id="6" name="Image 5"/>
          <p:cNvPicPr>
            <a:picLocks noChangeAspect="1"/>
          </p:cNvPicPr>
          <p:nvPr/>
        </p:nvPicPr>
        <p:blipFill>
          <a:blip r:embed="rId4"/>
          <a:stretch>
            <a:fillRect/>
          </a:stretch>
        </p:blipFill>
        <p:spPr>
          <a:xfrm>
            <a:off x="8107903" y="2756647"/>
            <a:ext cx="4037311" cy="3101353"/>
          </a:xfrm>
          <a:prstGeom prst="rect">
            <a:avLst/>
          </a:prstGeom>
        </p:spPr>
      </p:pic>
      <p:sp>
        <p:nvSpPr>
          <p:cNvPr id="8" name="Rectangle 7"/>
          <p:cNvSpPr/>
          <p:nvPr/>
        </p:nvSpPr>
        <p:spPr>
          <a:xfrm>
            <a:off x="484095" y="177097"/>
            <a:ext cx="11416552" cy="1477328"/>
          </a:xfrm>
          <a:prstGeom prst="rect">
            <a:avLst/>
          </a:prstGeom>
        </p:spPr>
        <p:txBody>
          <a:bodyPr wrap="square">
            <a:spAutoFit/>
          </a:bodyPr>
          <a:lstStyle/>
          <a:p>
            <a:pPr algn="just">
              <a:spcAft>
                <a:spcPts val="0"/>
              </a:spcAft>
            </a:pPr>
            <a:r>
              <a:rPr lang="fr-FR" kern="150" dirty="0">
                <a:latin typeface="MV Boli" panose="02000500030200090000" pitchFamily="2" charset="0"/>
                <a:ea typeface="Arial Unicode MS"/>
                <a:cs typeface="Arial Unicode MS"/>
              </a:rPr>
              <a:t>PROJET PORTRAIT PHOTO</a:t>
            </a:r>
            <a:endParaRPr lang="fr-FR" sz="1600" kern="150" dirty="0" smtClean="0">
              <a:effectLst/>
              <a:latin typeface="Times New Roman" panose="02020603050405020304" pitchFamily="18" charset="0"/>
              <a:ea typeface="Arial Unicode MS"/>
              <a:cs typeface="Arial Unicode MS"/>
            </a:endParaRPr>
          </a:p>
          <a:p>
            <a:pPr algn="just">
              <a:spcAft>
                <a:spcPts val="0"/>
              </a:spcAft>
            </a:pPr>
            <a:r>
              <a:rPr lang="fr-FR" kern="150" dirty="0">
                <a:latin typeface="MV Boli" panose="02000500030200090000" pitchFamily="2" charset="0"/>
                <a:ea typeface="Arial Unicode MS"/>
                <a:cs typeface="Arial Unicode MS"/>
              </a:rPr>
              <a:t>Le projet photo était en attente depuis un moment. L’idée était de réaliser le portrait des résidents avec leur participation pour ensuite les exposer au foyer. </a:t>
            </a:r>
            <a:endParaRPr lang="fr-FR" sz="1600" kern="150" dirty="0" smtClean="0">
              <a:effectLst/>
              <a:latin typeface="Times New Roman" panose="02020603050405020304" pitchFamily="18" charset="0"/>
              <a:ea typeface="Arial Unicode MS"/>
              <a:cs typeface="Arial Unicode MS"/>
            </a:endParaRPr>
          </a:p>
          <a:p>
            <a:pPr algn="just">
              <a:spcAft>
                <a:spcPts val="0"/>
              </a:spcAft>
            </a:pPr>
            <a:r>
              <a:rPr lang="fr-FR" kern="150" dirty="0">
                <a:latin typeface="MV Boli" panose="02000500030200090000" pitchFamily="2" charset="0"/>
                <a:ea typeface="Arial Unicode MS"/>
                <a:cs typeface="Arial Unicode MS"/>
              </a:rPr>
              <a:t>Il a pu se mettre en place sous la conduite de Dale Rowe (plasticien) qui a proposé tout au long de l’année des séances de travail avec les résidents. Ci-dessus la première séance avec prise de photos.</a:t>
            </a:r>
            <a:endParaRPr lang="fr-FR" sz="1600" kern="150" dirty="0">
              <a:effectLst/>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14944394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87505" y="365124"/>
            <a:ext cx="10515600" cy="1325563"/>
          </a:xfrm>
        </p:spPr>
        <p:txBody>
          <a:bodyPr/>
          <a:lstStyle/>
          <a:p>
            <a:r>
              <a:rPr lang="fr-FR" b="1" i="1" dirty="0">
                <a:effectLst>
                  <a:outerShdw dist="37630" dir="2700000">
                    <a:srgbClr val="ED7D31"/>
                  </a:outerShdw>
                </a:effectLst>
              </a:rPr>
              <a:t>FEVRIER 2020</a:t>
            </a:r>
            <a:r>
              <a:rPr lang="fr-FR" dirty="0"/>
              <a:t/>
            </a:r>
            <a:br>
              <a:rPr lang="fr-FR" dirty="0"/>
            </a:br>
            <a:endParaRPr lang="fr-FR" dirty="0"/>
          </a:p>
        </p:txBody>
      </p:sp>
      <p:pic>
        <p:nvPicPr>
          <p:cNvPr id="4" name="Espace réservé du contenu 3"/>
          <p:cNvPicPr>
            <a:picLocks noGrp="1" noChangeAspect="1"/>
          </p:cNvPicPr>
          <p:nvPr>
            <p:ph idx="1"/>
          </p:nvPr>
        </p:nvPicPr>
        <p:blipFill>
          <a:blip r:embed="rId2"/>
          <a:stretch>
            <a:fillRect/>
          </a:stretch>
        </p:blipFill>
        <p:spPr>
          <a:xfrm>
            <a:off x="3340555" y="2998414"/>
            <a:ext cx="6447848" cy="3133445"/>
          </a:xfrm>
          <a:prstGeom prst="rect">
            <a:avLst/>
          </a:prstGeom>
        </p:spPr>
      </p:pic>
      <p:sp>
        <p:nvSpPr>
          <p:cNvPr id="6" name="Rectangle 5"/>
          <p:cNvSpPr/>
          <p:nvPr/>
        </p:nvSpPr>
        <p:spPr>
          <a:xfrm>
            <a:off x="1048871" y="2021385"/>
            <a:ext cx="10192869" cy="646331"/>
          </a:xfrm>
          <a:prstGeom prst="rect">
            <a:avLst/>
          </a:prstGeom>
        </p:spPr>
        <p:txBody>
          <a:bodyPr wrap="square">
            <a:spAutoFit/>
          </a:bodyPr>
          <a:lstStyle/>
          <a:p>
            <a:pPr algn="just">
              <a:spcAft>
                <a:spcPts val="0"/>
              </a:spcAft>
            </a:pPr>
            <a:r>
              <a:rPr lang="fr-FR" kern="150" dirty="0">
                <a:latin typeface="MV Boli" panose="02000500030200090000" pitchFamily="2" charset="0"/>
                <a:ea typeface="Arial Unicode MS"/>
                <a:cs typeface="Arial Unicode MS"/>
              </a:rPr>
              <a:t>Evénement incontournable, la chandeleur avec la présence des voisins et de </a:t>
            </a:r>
            <a:r>
              <a:rPr lang="fr-FR" kern="150" dirty="0" err="1">
                <a:latin typeface="MV Boli" panose="02000500030200090000" pitchFamily="2" charset="0"/>
                <a:ea typeface="Arial Unicode MS"/>
                <a:cs typeface="Arial Unicode MS"/>
              </a:rPr>
              <a:t>résident.e.s</a:t>
            </a:r>
            <a:r>
              <a:rPr lang="fr-FR" kern="150" dirty="0">
                <a:latin typeface="MV Boli" panose="02000500030200090000" pitchFamily="2" charset="0"/>
                <a:ea typeface="Arial Unicode MS"/>
                <a:cs typeface="Arial Unicode MS"/>
              </a:rPr>
              <a:t> d’ISATIS</a:t>
            </a:r>
            <a:endParaRPr lang="fr-FR" sz="1600" kern="150" dirty="0">
              <a:effectLst/>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6972370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955169" y="2227270"/>
            <a:ext cx="2536156" cy="2322777"/>
          </a:xfrm>
          <a:prstGeom prst="rect">
            <a:avLst/>
          </a:prstGeom>
        </p:spPr>
      </p:pic>
      <p:pic>
        <p:nvPicPr>
          <p:cNvPr id="4" name="Image 3"/>
          <p:cNvPicPr>
            <a:picLocks noChangeAspect="1"/>
          </p:cNvPicPr>
          <p:nvPr/>
        </p:nvPicPr>
        <p:blipFill>
          <a:blip r:embed="rId3"/>
          <a:stretch>
            <a:fillRect/>
          </a:stretch>
        </p:blipFill>
        <p:spPr>
          <a:xfrm>
            <a:off x="4132729" y="2062991"/>
            <a:ext cx="3060457" cy="2182557"/>
          </a:xfrm>
          <a:prstGeom prst="rect">
            <a:avLst/>
          </a:prstGeom>
        </p:spPr>
      </p:pic>
      <p:pic>
        <p:nvPicPr>
          <p:cNvPr id="5" name="Image 4"/>
          <p:cNvPicPr>
            <a:picLocks noChangeAspect="1"/>
          </p:cNvPicPr>
          <p:nvPr/>
        </p:nvPicPr>
        <p:blipFill>
          <a:blip r:embed="rId4"/>
          <a:stretch>
            <a:fillRect/>
          </a:stretch>
        </p:blipFill>
        <p:spPr>
          <a:xfrm>
            <a:off x="8861711" y="1943194"/>
            <a:ext cx="3048264" cy="2456901"/>
          </a:xfrm>
          <a:prstGeom prst="rect">
            <a:avLst/>
          </a:prstGeom>
        </p:spPr>
      </p:pic>
      <p:pic>
        <p:nvPicPr>
          <p:cNvPr id="6" name="Image 5"/>
          <p:cNvPicPr>
            <a:picLocks noChangeAspect="1"/>
          </p:cNvPicPr>
          <p:nvPr/>
        </p:nvPicPr>
        <p:blipFill>
          <a:blip r:embed="rId5"/>
          <a:stretch>
            <a:fillRect/>
          </a:stretch>
        </p:blipFill>
        <p:spPr>
          <a:xfrm>
            <a:off x="5662958" y="4550047"/>
            <a:ext cx="2743438" cy="2066723"/>
          </a:xfrm>
          <a:prstGeom prst="rect">
            <a:avLst/>
          </a:prstGeom>
        </p:spPr>
      </p:pic>
      <p:sp>
        <p:nvSpPr>
          <p:cNvPr id="8" name="Rectangle 7"/>
          <p:cNvSpPr/>
          <p:nvPr/>
        </p:nvSpPr>
        <p:spPr>
          <a:xfrm>
            <a:off x="295835" y="240304"/>
            <a:ext cx="11614139" cy="1477328"/>
          </a:xfrm>
          <a:prstGeom prst="rect">
            <a:avLst/>
          </a:prstGeom>
        </p:spPr>
        <p:txBody>
          <a:bodyPr wrap="square">
            <a:spAutoFit/>
          </a:bodyPr>
          <a:lstStyle/>
          <a:p>
            <a:pPr algn="just">
              <a:spcAft>
                <a:spcPts val="0"/>
              </a:spcAft>
            </a:pPr>
            <a:r>
              <a:rPr lang="fr-FR" kern="150" dirty="0">
                <a:latin typeface="MV Boli" panose="02000500030200090000" pitchFamily="2" charset="0"/>
                <a:ea typeface="Arial Unicode MS"/>
                <a:cs typeface="Arial Unicode MS"/>
              </a:rPr>
              <a:t>Nouvelle activité, l’atelier mosaïque a été proposée par la tante d’un résident avec la réalisation du « Château Turbulents ». </a:t>
            </a:r>
            <a:endParaRPr lang="fr-FR" sz="1600" kern="150" dirty="0" smtClean="0">
              <a:effectLst/>
              <a:latin typeface="Times New Roman" panose="02020603050405020304" pitchFamily="18" charset="0"/>
              <a:ea typeface="Arial Unicode MS"/>
              <a:cs typeface="Arial Unicode MS"/>
            </a:endParaRPr>
          </a:p>
          <a:p>
            <a:pPr algn="just">
              <a:spcAft>
                <a:spcPts val="0"/>
              </a:spcAft>
            </a:pPr>
            <a:r>
              <a:rPr lang="fr-FR" kern="150" dirty="0">
                <a:latin typeface="MV Boli" panose="02000500030200090000" pitchFamily="2" charset="0"/>
                <a:ea typeface="Arial Unicode MS"/>
                <a:cs typeface="Arial Unicode MS"/>
              </a:rPr>
              <a:t>Autre nouveauté l’atelier danse pour lequel la résidence ISATIS nous prête ses locaux. (ISATIS accueille des personnes âgées qui travaillaient avant en ESAT).</a:t>
            </a:r>
            <a:endParaRPr lang="fr-FR" sz="1600" kern="150" dirty="0" smtClean="0">
              <a:effectLst/>
              <a:latin typeface="Times New Roman" panose="02020603050405020304" pitchFamily="18" charset="0"/>
              <a:ea typeface="Arial Unicode MS"/>
              <a:cs typeface="Arial Unicode MS"/>
            </a:endParaRPr>
          </a:p>
          <a:p>
            <a:pPr algn="just">
              <a:spcAft>
                <a:spcPts val="0"/>
              </a:spcAft>
            </a:pPr>
            <a:r>
              <a:rPr lang="fr-FR" kern="150" dirty="0">
                <a:latin typeface="MV Boli" panose="02000500030200090000" pitchFamily="2" charset="0"/>
                <a:ea typeface="Arial Unicode MS"/>
                <a:cs typeface="Arial Unicode MS"/>
              </a:rPr>
              <a:t>Ces activités étaient ouvertes et partagées avec l’association Point(S) Commun(S) et ISATIS</a:t>
            </a:r>
            <a:endParaRPr lang="fr-FR" sz="1600" kern="150" dirty="0">
              <a:effectLst/>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14286496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398362" y="2205680"/>
            <a:ext cx="3048264" cy="4060288"/>
          </a:xfrm>
          <a:prstGeom prst="rect">
            <a:avLst/>
          </a:prstGeom>
        </p:spPr>
      </p:pic>
      <p:pic>
        <p:nvPicPr>
          <p:cNvPr id="4" name="Image 3"/>
          <p:cNvPicPr>
            <a:picLocks noChangeAspect="1"/>
          </p:cNvPicPr>
          <p:nvPr/>
        </p:nvPicPr>
        <p:blipFill>
          <a:blip r:embed="rId3"/>
          <a:stretch>
            <a:fillRect/>
          </a:stretch>
        </p:blipFill>
        <p:spPr>
          <a:xfrm>
            <a:off x="5800392" y="2946601"/>
            <a:ext cx="4392479" cy="3289914"/>
          </a:xfrm>
          <a:prstGeom prst="rect">
            <a:avLst/>
          </a:prstGeom>
        </p:spPr>
      </p:pic>
      <p:sp>
        <p:nvSpPr>
          <p:cNvPr id="5" name="Rectangle 4"/>
          <p:cNvSpPr/>
          <p:nvPr/>
        </p:nvSpPr>
        <p:spPr>
          <a:xfrm>
            <a:off x="1927410" y="954305"/>
            <a:ext cx="7525871" cy="646331"/>
          </a:xfrm>
          <a:prstGeom prst="rect">
            <a:avLst/>
          </a:prstGeom>
        </p:spPr>
        <p:txBody>
          <a:bodyPr wrap="square">
            <a:spAutoFit/>
          </a:bodyPr>
          <a:lstStyle/>
          <a:p>
            <a:pPr algn="ctr">
              <a:spcAft>
                <a:spcPts val="0"/>
              </a:spcAft>
            </a:pPr>
            <a:r>
              <a:rPr lang="fr-FR" kern="150" dirty="0">
                <a:latin typeface="MV Boli" panose="02000500030200090000" pitchFamily="2" charset="0"/>
                <a:ea typeface="Arial Unicode MS"/>
                <a:cs typeface="Arial Unicode MS"/>
              </a:rPr>
              <a:t>Suite du projet photo avec des essais en chambre noire et travail des résidents sur leur portrait</a:t>
            </a:r>
            <a:endParaRPr lang="fr-FR" sz="1600" kern="150" dirty="0">
              <a:effectLst/>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26963792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236492" y="2140067"/>
            <a:ext cx="4496388" cy="2181725"/>
          </a:xfrm>
          <a:prstGeom prst="rect">
            <a:avLst/>
          </a:prstGeom>
        </p:spPr>
      </p:pic>
      <p:pic>
        <p:nvPicPr>
          <p:cNvPr id="4" name="Image 3"/>
          <p:cNvPicPr>
            <a:picLocks noChangeAspect="1"/>
          </p:cNvPicPr>
          <p:nvPr/>
        </p:nvPicPr>
        <p:blipFill>
          <a:blip r:embed="rId3"/>
          <a:stretch>
            <a:fillRect/>
          </a:stretch>
        </p:blipFill>
        <p:spPr>
          <a:xfrm>
            <a:off x="8123095" y="1795731"/>
            <a:ext cx="3832412" cy="2870398"/>
          </a:xfrm>
          <a:prstGeom prst="rect">
            <a:avLst/>
          </a:prstGeom>
        </p:spPr>
      </p:pic>
      <p:pic>
        <p:nvPicPr>
          <p:cNvPr id="5" name="Image 4"/>
          <p:cNvPicPr>
            <a:picLocks noChangeAspect="1"/>
          </p:cNvPicPr>
          <p:nvPr/>
        </p:nvPicPr>
        <p:blipFill>
          <a:blip r:embed="rId4"/>
          <a:stretch>
            <a:fillRect/>
          </a:stretch>
        </p:blipFill>
        <p:spPr>
          <a:xfrm>
            <a:off x="4869980" y="4196740"/>
            <a:ext cx="3116014" cy="2328811"/>
          </a:xfrm>
          <a:prstGeom prst="rect">
            <a:avLst/>
          </a:prstGeom>
        </p:spPr>
      </p:pic>
      <p:sp>
        <p:nvSpPr>
          <p:cNvPr id="6" name="Rectangle 5"/>
          <p:cNvSpPr/>
          <p:nvPr/>
        </p:nvSpPr>
        <p:spPr>
          <a:xfrm>
            <a:off x="510989" y="159622"/>
            <a:ext cx="11335870" cy="1754326"/>
          </a:xfrm>
          <a:prstGeom prst="rect">
            <a:avLst/>
          </a:prstGeom>
        </p:spPr>
        <p:txBody>
          <a:bodyPr wrap="square">
            <a:spAutoFit/>
          </a:bodyPr>
          <a:lstStyle/>
          <a:p>
            <a:pPr algn="just">
              <a:spcAft>
                <a:spcPts val="0"/>
              </a:spcAft>
            </a:pPr>
            <a:r>
              <a:rPr lang="fr-FR" b="1" u="sng" kern="150" dirty="0">
                <a:latin typeface="MV Boli" panose="02000500030200090000" pitchFamily="2" charset="0"/>
                <a:ea typeface="Arial Unicode MS"/>
                <a:cs typeface="Arial Unicode MS"/>
              </a:rPr>
              <a:t>Semaine de repos compensateur du 17 au 23 février 2020</a:t>
            </a:r>
            <a:endParaRPr lang="fr-FR" sz="1600" kern="150" dirty="0" smtClean="0">
              <a:effectLst/>
              <a:latin typeface="Times New Roman" panose="02020603050405020304" pitchFamily="18" charset="0"/>
              <a:ea typeface="Arial Unicode MS"/>
              <a:cs typeface="Arial Unicode MS"/>
            </a:endParaRPr>
          </a:p>
          <a:p>
            <a:pPr algn="just">
              <a:spcAft>
                <a:spcPts val="0"/>
              </a:spcAft>
            </a:pPr>
            <a:r>
              <a:rPr lang="fr-FR" kern="150" dirty="0">
                <a:latin typeface="MV Boli" panose="02000500030200090000" pitchFamily="2" charset="0"/>
                <a:ea typeface="Arial Unicode MS"/>
                <a:cs typeface="Arial Unicode MS"/>
              </a:rPr>
              <a:t> </a:t>
            </a:r>
            <a:endParaRPr lang="fr-FR" sz="1600" kern="150" dirty="0" smtClean="0">
              <a:effectLst/>
              <a:latin typeface="Times New Roman" panose="02020603050405020304" pitchFamily="18" charset="0"/>
              <a:ea typeface="Arial Unicode MS"/>
              <a:cs typeface="Arial Unicode MS"/>
            </a:endParaRPr>
          </a:p>
          <a:p>
            <a:pPr algn="just">
              <a:spcAft>
                <a:spcPts val="0"/>
              </a:spcAft>
            </a:pPr>
            <a:r>
              <a:rPr lang="fr-FR" kern="150" dirty="0">
                <a:latin typeface="MV Boli" panose="02000500030200090000" pitchFamily="2" charset="0"/>
                <a:ea typeface="Arial Unicode MS"/>
                <a:cs typeface="Arial Unicode MS"/>
              </a:rPr>
              <a:t>Les activités qui ont eues lieux cette semaine ont été proposées par les résidents et les adhérents de l’association Point(S) Commun(S)</a:t>
            </a:r>
            <a:endParaRPr lang="fr-FR" sz="1600" kern="150" dirty="0" smtClean="0">
              <a:effectLst/>
              <a:latin typeface="Times New Roman" panose="02020603050405020304" pitchFamily="18" charset="0"/>
              <a:ea typeface="Arial Unicode MS"/>
              <a:cs typeface="Arial Unicode MS"/>
            </a:endParaRPr>
          </a:p>
          <a:p>
            <a:pPr algn="just">
              <a:spcAft>
                <a:spcPts val="0"/>
              </a:spcAft>
            </a:pPr>
            <a:r>
              <a:rPr lang="fr-FR" kern="150" dirty="0">
                <a:latin typeface="MV Boli" panose="02000500030200090000" pitchFamily="2" charset="0"/>
                <a:ea typeface="Arial Unicode MS"/>
                <a:cs typeface="Arial Unicode MS"/>
              </a:rPr>
              <a:t>Accompagné par l’équipe du foyer les participants sont allés au Laser Game (17/02), au jardin des plantes (18/02), à la mosquée de Paris (19/02)</a:t>
            </a:r>
            <a:endParaRPr lang="fr-FR" sz="1600" kern="150" dirty="0">
              <a:effectLst/>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14686661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329853" y="1931455"/>
            <a:ext cx="1606524" cy="2731092"/>
          </a:xfrm>
          <a:prstGeom prst="rect">
            <a:avLst/>
          </a:prstGeom>
        </p:spPr>
      </p:pic>
      <p:pic>
        <p:nvPicPr>
          <p:cNvPr id="5" name="Image 4"/>
          <p:cNvPicPr>
            <a:picLocks noChangeAspect="1"/>
          </p:cNvPicPr>
          <p:nvPr/>
        </p:nvPicPr>
        <p:blipFill>
          <a:blip r:embed="rId3"/>
          <a:stretch>
            <a:fillRect/>
          </a:stretch>
        </p:blipFill>
        <p:spPr>
          <a:xfrm>
            <a:off x="3829906" y="1840855"/>
            <a:ext cx="3323786" cy="2327733"/>
          </a:xfrm>
          <a:prstGeom prst="rect">
            <a:avLst/>
          </a:prstGeom>
        </p:spPr>
      </p:pic>
      <p:pic>
        <p:nvPicPr>
          <p:cNvPr id="6" name="Image 5"/>
          <p:cNvPicPr>
            <a:picLocks noChangeAspect="1"/>
          </p:cNvPicPr>
          <p:nvPr/>
        </p:nvPicPr>
        <p:blipFill>
          <a:blip r:embed="rId4"/>
          <a:stretch>
            <a:fillRect/>
          </a:stretch>
        </p:blipFill>
        <p:spPr>
          <a:xfrm>
            <a:off x="7342094" y="3191457"/>
            <a:ext cx="4693023" cy="2652578"/>
          </a:xfrm>
          <a:prstGeom prst="rect">
            <a:avLst/>
          </a:prstGeom>
        </p:spPr>
      </p:pic>
      <p:pic>
        <p:nvPicPr>
          <p:cNvPr id="7" name="Image 6"/>
          <p:cNvPicPr>
            <a:picLocks noChangeAspect="1"/>
          </p:cNvPicPr>
          <p:nvPr/>
        </p:nvPicPr>
        <p:blipFill>
          <a:blip r:embed="rId5"/>
          <a:stretch>
            <a:fillRect/>
          </a:stretch>
        </p:blipFill>
        <p:spPr>
          <a:xfrm>
            <a:off x="1744818" y="2980053"/>
            <a:ext cx="1877731" cy="4017612"/>
          </a:xfrm>
          <a:prstGeom prst="rect">
            <a:avLst/>
          </a:prstGeom>
        </p:spPr>
      </p:pic>
      <p:sp>
        <p:nvSpPr>
          <p:cNvPr id="8" name="Rectangle 7"/>
          <p:cNvSpPr/>
          <p:nvPr/>
        </p:nvSpPr>
        <p:spPr>
          <a:xfrm>
            <a:off x="329853" y="117731"/>
            <a:ext cx="11705264" cy="1477328"/>
          </a:xfrm>
          <a:prstGeom prst="rect">
            <a:avLst/>
          </a:prstGeom>
        </p:spPr>
        <p:txBody>
          <a:bodyPr wrap="square">
            <a:spAutoFit/>
          </a:bodyPr>
          <a:lstStyle/>
          <a:p>
            <a:pPr algn="just">
              <a:spcAft>
                <a:spcPts val="0"/>
              </a:spcAft>
            </a:pPr>
            <a:r>
              <a:rPr lang="fr-FR" kern="150" dirty="0">
                <a:latin typeface="MV Boli" panose="02000500030200090000" pitchFamily="2" charset="0"/>
                <a:ea typeface="Arial Unicode MS"/>
                <a:cs typeface="Arial Unicode MS"/>
              </a:rPr>
              <a:t>La semaine s’est poursuivi avec une visite à la tour Montparnasse (19/02), une sortie au restaurant (20/02), la soirée </a:t>
            </a:r>
            <a:r>
              <a:rPr lang="fr-FR" kern="150" dirty="0" err="1">
                <a:latin typeface="MV Boli" panose="02000500030200090000" pitchFamily="2" charset="0"/>
                <a:ea typeface="Arial Unicode MS"/>
                <a:cs typeface="Arial Unicode MS"/>
              </a:rPr>
              <a:t>Handinamik</a:t>
            </a:r>
            <a:r>
              <a:rPr lang="fr-FR" kern="150" dirty="0">
                <a:latin typeface="MV Boli" panose="02000500030200090000" pitchFamily="2" charset="0"/>
                <a:ea typeface="Arial Unicode MS"/>
                <a:cs typeface="Arial Unicode MS"/>
              </a:rPr>
              <a:t> (22/02) et le spectacle « les souliers rouges » (23/02).</a:t>
            </a:r>
            <a:endParaRPr lang="fr-FR" sz="1600" kern="150" dirty="0" smtClean="0">
              <a:effectLst/>
              <a:latin typeface="Times New Roman" panose="02020603050405020304" pitchFamily="18" charset="0"/>
              <a:ea typeface="Arial Unicode MS"/>
              <a:cs typeface="Arial Unicode MS"/>
            </a:endParaRPr>
          </a:p>
          <a:p>
            <a:pPr algn="just">
              <a:spcAft>
                <a:spcPts val="0"/>
              </a:spcAft>
            </a:pPr>
            <a:r>
              <a:rPr lang="fr-FR" kern="150" dirty="0">
                <a:latin typeface="MV Boli" panose="02000500030200090000" pitchFamily="2" charset="0"/>
                <a:ea typeface="Arial Unicode MS"/>
                <a:cs typeface="Arial Unicode MS"/>
              </a:rPr>
              <a:t>« HandinamiK est une association de parents, d’amis et de proches de jeunes adultes en situation de handicap mental et cognitif, sur Paris et l’Ile de France. L’association est plutôt tournée vers les loisirs avec deux actions majeures : l’organisation de fêtes et un HandinamiK </a:t>
            </a:r>
            <a:r>
              <a:rPr lang="fr-FR" kern="150" dirty="0" err="1">
                <a:latin typeface="MV Boli" panose="02000500030200090000" pitchFamily="2" charset="0"/>
                <a:ea typeface="Arial Unicode MS"/>
                <a:cs typeface="Arial Unicode MS"/>
              </a:rPr>
              <a:t>Kfé</a:t>
            </a:r>
            <a:r>
              <a:rPr lang="fr-FR" kern="150" dirty="0">
                <a:latin typeface="MV Boli" panose="02000500030200090000" pitchFamily="2" charset="0"/>
                <a:ea typeface="Arial Unicode MS"/>
                <a:cs typeface="Arial Unicode MS"/>
              </a:rPr>
              <a:t> ».</a:t>
            </a:r>
            <a:endParaRPr lang="fr-FR" sz="1600" kern="150" dirty="0">
              <a:effectLst/>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35058174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61810" y="3094191"/>
            <a:ext cx="4364965" cy="2123268"/>
          </a:xfrm>
          <a:prstGeom prst="rect">
            <a:avLst/>
          </a:prstGeom>
        </p:spPr>
      </p:pic>
      <p:pic>
        <p:nvPicPr>
          <p:cNvPr id="4" name="Image 3"/>
          <p:cNvPicPr>
            <a:picLocks noChangeAspect="1"/>
          </p:cNvPicPr>
          <p:nvPr/>
        </p:nvPicPr>
        <p:blipFill>
          <a:blip r:embed="rId3"/>
          <a:stretch>
            <a:fillRect/>
          </a:stretch>
        </p:blipFill>
        <p:spPr>
          <a:xfrm>
            <a:off x="5573047" y="3350225"/>
            <a:ext cx="5004714" cy="2432010"/>
          </a:xfrm>
          <a:prstGeom prst="rect">
            <a:avLst/>
          </a:prstGeom>
        </p:spPr>
      </p:pic>
      <p:sp>
        <p:nvSpPr>
          <p:cNvPr id="5" name="Rectangle 4"/>
          <p:cNvSpPr/>
          <p:nvPr/>
        </p:nvSpPr>
        <p:spPr>
          <a:xfrm>
            <a:off x="860612" y="955665"/>
            <a:ext cx="10031506" cy="1200329"/>
          </a:xfrm>
          <a:prstGeom prst="rect">
            <a:avLst/>
          </a:prstGeom>
        </p:spPr>
        <p:txBody>
          <a:bodyPr wrap="square">
            <a:spAutoFit/>
          </a:bodyPr>
          <a:lstStyle/>
          <a:p>
            <a:pPr indent="450215" algn="just">
              <a:spcAft>
                <a:spcPts val="0"/>
              </a:spcAft>
            </a:pPr>
            <a:r>
              <a:rPr lang="fr-FR" kern="150" dirty="0">
                <a:latin typeface="MV Boli" panose="02000500030200090000" pitchFamily="2" charset="0"/>
                <a:ea typeface="Arial Unicode MS"/>
                <a:cs typeface="Arial Unicode MS"/>
              </a:rPr>
              <a:t>Caroline </a:t>
            </a:r>
            <a:r>
              <a:rPr lang="fr-FR" kern="150" dirty="0" err="1">
                <a:latin typeface="MV Boli" panose="02000500030200090000" pitchFamily="2" charset="0"/>
                <a:ea typeface="Arial Unicode MS"/>
                <a:cs typeface="Arial Unicode MS"/>
              </a:rPr>
              <a:t>Gerardin</a:t>
            </a:r>
            <a:r>
              <a:rPr lang="fr-FR" kern="150" dirty="0">
                <a:latin typeface="MV Boli" panose="02000500030200090000" pitchFamily="2" charset="0"/>
                <a:ea typeface="Arial Unicode MS"/>
                <a:cs typeface="Arial Unicode MS"/>
              </a:rPr>
              <a:t>, diététicienne, que l’on sollicite une à deux fois par an est intervenue au foyer pour quelques conseils sur une alimentation équilibrée. Ces rencontres sont particulièrement appréciées par les résidents qui ont de nombreuses questions à ce sujet.</a:t>
            </a:r>
            <a:endParaRPr lang="fr-FR" sz="1600" kern="150" dirty="0">
              <a:effectLst/>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11602226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i="1" dirty="0">
                <a:effectLst>
                  <a:outerShdw dist="37630" dir="2700000">
                    <a:srgbClr val="ED7D31"/>
                  </a:outerShdw>
                </a:effectLst>
              </a:rPr>
              <a:t>MARS AVRIL MAI 2020</a:t>
            </a:r>
            <a:r>
              <a:rPr lang="fr-FR" dirty="0"/>
              <a:t/>
            </a:r>
            <a:br>
              <a:rPr lang="fr-FR" dirty="0"/>
            </a:br>
            <a:endParaRPr lang="fr-FR" dirty="0"/>
          </a:p>
        </p:txBody>
      </p:sp>
      <p:pic>
        <p:nvPicPr>
          <p:cNvPr id="5" name="Image 4"/>
          <p:cNvPicPr>
            <a:picLocks noChangeAspect="1"/>
          </p:cNvPicPr>
          <p:nvPr/>
        </p:nvPicPr>
        <p:blipFill>
          <a:blip r:embed="rId2"/>
          <a:stretch>
            <a:fillRect/>
          </a:stretch>
        </p:blipFill>
        <p:spPr>
          <a:xfrm>
            <a:off x="406135" y="2542005"/>
            <a:ext cx="2859957" cy="2056889"/>
          </a:xfrm>
          <a:prstGeom prst="rect">
            <a:avLst/>
          </a:prstGeom>
        </p:spPr>
      </p:pic>
      <p:pic>
        <p:nvPicPr>
          <p:cNvPr id="6" name="Image 5"/>
          <p:cNvPicPr>
            <a:picLocks noChangeAspect="1"/>
          </p:cNvPicPr>
          <p:nvPr/>
        </p:nvPicPr>
        <p:blipFill>
          <a:blip r:embed="rId3"/>
          <a:stretch>
            <a:fillRect/>
          </a:stretch>
        </p:blipFill>
        <p:spPr>
          <a:xfrm>
            <a:off x="8754322" y="2676939"/>
            <a:ext cx="2728942" cy="2042979"/>
          </a:xfrm>
          <a:prstGeom prst="rect">
            <a:avLst/>
          </a:prstGeom>
        </p:spPr>
      </p:pic>
      <p:pic>
        <p:nvPicPr>
          <p:cNvPr id="8" name="Image 7"/>
          <p:cNvPicPr>
            <a:picLocks noChangeAspect="1"/>
          </p:cNvPicPr>
          <p:nvPr/>
        </p:nvPicPr>
        <p:blipFill>
          <a:blip r:embed="rId4"/>
          <a:stretch>
            <a:fillRect/>
          </a:stretch>
        </p:blipFill>
        <p:spPr>
          <a:xfrm>
            <a:off x="3766713" y="4402257"/>
            <a:ext cx="4432176" cy="2249619"/>
          </a:xfrm>
          <a:prstGeom prst="rect">
            <a:avLst/>
          </a:prstGeom>
        </p:spPr>
      </p:pic>
      <p:sp>
        <p:nvSpPr>
          <p:cNvPr id="9" name="Rectangle 8"/>
          <p:cNvSpPr/>
          <p:nvPr/>
        </p:nvSpPr>
        <p:spPr>
          <a:xfrm>
            <a:off x="3766713" y="3405951"/>
            <a:ext cx="4746812" cy="923330"/>
          </a:xfrm>
          <a:prstGeom prst="rect">
            <a:avLst/>
          </a:prstGeom>
        </p:spPr>
        <p:txBody>
          <a:bodyPr wrap="square">
            <a:spAutoFit/>
          </a:bodyPr>
          <a:lstStyle/>
          <a:p>
            <a:pPr indent="450215" algn="just">
              <a:spcAft>
                <a:spcPts val="0"/>
              </a:spcAft>
            </a:pPr>
            <a:r>
              <a:rPr lang="fr-FR" kern="150" dirty="0">
                <a:latin typeface="MV Boli" panose="02000500030200090000" pitchFamily="2" charset="0"/>
                <a:ea typeface="Arial Unicode MS"/>
                <a:cs typeface="Arial Unicode MS"/>
              </a:rPr>
              <a:t>Seconde séance de l’atelier mosaïque toujours en présence d’adhérents Point(S) Commun5(S) </a:t>
            </a:r>
            <a:endParaRPr lang="fr-FR" sz="1600" kern="150" dirty="0">
              <a:effectLst/>
              <a:latin typeface="Times New Roman" panose="02020603050405020304" pitchFamily="18" charset="0"/>
              <a:ea typeface="Arial Unicode MS"/>
              <a:cs typeface="Arial Unicode MS"/>
            </a:endParaRPr>
          </a:p>
        </p:txBody>
      </p:sp>
      <p:sp>
        <p:nvSpPr>
          <p:cNvPr id="10" name="Rectangle 9"/>
          <p:cNvSpPr/>
          <p:nvPr/>
        </p:nvSpPr>
        <p:spPr>
          <a:xfrm>
            <a:off x="203243" y="1615137"/>
            <a:ext cx="11873752" cy="1169551"/>
          </a:xfrm>
          <a:prstGeom prst="rect">
            <a:avLst/>
          </a:prstGeom>
        </p:spPr>
        <p:txBody>
          <a:bodyPr wrap="square">
            <a:spAutoFit/>
          </a:bodyPr>
          <a:lstStyle/>
          <a:p>
            <a:pPr algn="just">
              <a:spcAft>
                <a:spcPts val="0"/>
              </a:spcAft>
            </a:pPr>
            <a:r>
              <a:rPr lang="fr-FR" kern="150" dirty="0">
                <a:latin typeface="MV Boli" panose="02000500030200090000" pitchFamily="2" charset="0"/>
                <a:ea typeface="Arial Unicode MS"/>
                <a:cs typeface="Arial Unicode MS"/>
              </a:rPr>
              <a:t>Turbulences collaborant avec Sonic </a:t>
            </a:r>
            <a:r>
              <a:rPr lang="fr-FR" kern="150" dirty="0" err="1">
                <a:latin typeface="MV Boli" panose="02000500030200090000" pitchFamily="2" charset="0"/>
                <a:ea typeface="Arial Unicode MS"/>
                <a:cs typeface="Arial Unicode MS"/>
              </a:rPr>
              <a:t>Protest</a:t>
            </a:r>
            <a:r>
              <a:rPr lang="fr-FR" kern="150" dirty="0">
                <a:latin typeface="MV Boli" panose="02000500030200090000" pitchFamily="2" charset="0"/>
                <a:ea typeface="Arial Unicode MS"/>
                <a:cs typeface="Arial Unicode MS"/>
              </a:rPr>
              <a:t>, quelques résidents sont allés à une soirée organisée aux « Voutes » à l’occasion de la sortie du disque « </a:t>
            </a:r>
            <a:r>
              <a:rPr lang="fr-FR" kern="150" dirty="0" err="1">
                <a:latin typeface="MV Boli" panose="02000500030200090000" pitchFamily="2" charset="0"/>
                <a:ea typeface="Arial Unicode MS"/>
                <a:cs typeface="Arial Unicode MS"/>
              </a:rPr>
              <a:t>Cosmic</a:t>
            </a:r>
            <a:r>
              <a:rPr lang="fr-FR" kern="150" dirty="0">
                <a:latin typeface="MV Boli" panose="02000500030200090000" pitchFamily="2" charset="0"/>
                <a:ea typeface="Arial Unicode MS"/>
                <a:cs typeface="Arial Unicode MS"/>
              </a:rPr>
              <a:t> Brain ». Certains étaient dans la salle et d’autres sur scène.</a:t>
            </a:r>
            <a:endParaRPr lang="fr-FR" sz="1600" kern="150" dirty="0" smtClean="0">
              <a:effectLst/>
              <a:latin typeface="Times New Roman" panose="02020603050405020304" pitchFamily="18" charset="0"/>
              <a:ea typeface="Arial Unicode MS"/>
              <a:cs typeface="Arial Unicode MS"/>
            </a:endParaRPr>
          </a:p>
          <a:p>
            <a:pPr algn="just">
              <a:spcAft>
                <a:spcPts val="0"/>
              </a:spcAft>
            </a:pPr>
            <a:r>
              <a:rPr lang="fr-FR" sz="1600" kern="150" dirty="0" smtClean="0">
                <a:effectLst/>
                <a:latin typeface="Times New Roman" panose="02020603050405020304" pitchFamily="18" charset="0"/>
                <a:ea typeface="Arial Unicode MS"/>
                <a:cs typeface="Arial Unicode MS"/>
              </a:rPr>
              <a:t> </a:t>
            </a:r>
            <a:endParaRPr lang="fr-FR" sz="1600" kern="150" dirty="0">
              <a:effectLst/>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14135879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3753" y="605118"/>
            <a:ext cx="10300447" cy="3785652"/>
          </a:xfrm>
          <a:prstGeom prst="rect">
            <a:avLst/>
          </a:prstGeom>
        </p:spPr>
        <p:txBody>
          <a:bodyPr wrap="square">
            <a:spAutoFit/>
          </a:bodyPr>
          <a:lstStyle/>
          <a:p>
            <a:pPr algn="just">
              <a:spcAft>
                <a:spcPts val="0"/>
              </a:spcAft>
            </a:pPr>
            <a:r>
              <a:rPr lang="fr-FR" sz="2400" b="1" kern="150" dirty="0">
                <a:latin typeface="MV Boli" panose="02000500030200090000" pitchFamily="2" charset="0"/>
                <a:ea typeface="Arial Unicode MS"/>
                <a:cs typeface="Arial Unicode MS"/>
              </a:rPr>
              <a:t>Pendant le confinement du 16 mars au 11 mai 2020 des résidents ont fait le choix de rester au foyer. D’autres sont rentrés au domicile.</a:t>
            </a:r>
            <a:endParaRPr lang="fr-FR" sz="2400" kern="150" dirty="0" smtClean="0">
              <a:effectLst/>
              <a:latin typeface="Times New Roman" panose="02020603050405020304" pitchFamily="18" charset="0"/>
              <a:ea typeface="Arial Unicode MS"/>
              <a:cs typeface="Arial Unicode MS"/>
            </a:endParaRPr>
          </a:p>
          <a:p>
            <a:pPr algn="just">
              <a:spcAft>
                <a:spcPts val="0"/>
              </a:spcAft>
            </a:pPr>
            <a:r>
              <a:rPr lang="fr-FR" sz="2400" b="1" kern="150" dirty="0">
                <a:latin typeface="MV Boli" panose="02000500030200090000" pitchFamily="2" charset="0"/>
                <a:ea typeface="Arial Unicode MS"/>
                <a:cs typeface="Arial Unicode MS"/>
              </a:rPr>
              <a:t>Tous ont respectés les recommandations et les gestes barrières. L’ambiance était particulière mais les résidents ont été solidaire.</a:t>
            </a:r>
            <a:endParaRPr lang="fr-FR" sz="2400" kern="150" dirty="0" smtClean="0">
              <a:effectLst/>
              <a:latin typeface="Times New Roman" panose="02020603050405020304" pitchFamily="18" charset="0"/>
              <a:ea typeface="Arial Unicode MS"/>
              <a:cs typeface="Arial Unicode MS"/>
            </a:endParaRPr>
          </a:p>
          <a:p>
            <a:pPr algn="just">
              <a:spcAft>
                <a:spcPts val="0"/>
              </a:spcAft>
            </a:pPr>
            <a:r>
              <a:rPr lang="fr-FR" sz="2400" b="1" kern="150" dirty="0">
                <a:latin typeface="MV Boli" panose="02000500030200090000" pitchFamily="2" charset="0"/>
                <a:ea typeface="Arial Unicode MS"/>
                <a:cs typeface="Arial Unicode MS"/>
              </a:rPr>
              <a:t>Pour occuper leurs journées en semaine des personnes de l’équipe de l’ESAT/SAS sont venues en rotation au foyer et a proposé des activés</a:t>
            </a:r>
            <a:endParaRPr lang="fr-FR" sz="2400" kern="150" dirty="0" smtClean="0">
              <a:effectLst/>
              <a:latin typeface="Times New Roman" panose="02020603050405020304" pitchFamily="18" charset="0"/>
              <a:ea typeface="Arial Unicode MS"/>
              <a:cs typeface="Arial Unicode MS"/>
            </a:endParaRPr>
          </a:p>
          <a:p>
            <a:pPr algn="just">
              <a:spcAft>
                <a:spcPts val="0"/>
              </a:spcAft>
            </a:pPr>
            <a:r>
              <a:rPr lang="fr-FR" sz="2400" b="1" kern="150" dirty="0">
                <a:latin typeface="MV Boli" panose="02000500030200090000" pitchFamily="2" charset="0"/>
                <a:ea typeface="Arial Unicode MS"/>
                <a:cs typeface="Arial Unicode MS"/>
              </a:rPr>
              <a:t>La diététique a été un peu mise à mal pendant cette période.</a:t>
            </a:r>
            <a:endParaRPr lang="fr-FR" sz="2400" kern="150" dirty="0" smtClean="0">
              <a:effectLst/>
              <a:latin typeface="Times New Roman" panose="02020603050405020304" pitchFamily="18" charset="0"/>
              <a:ea typeface="Arial Unicode MS"/>
              <a:cs typeface="Arial Unicode MS"/>
            </a:endParaRPr>
          </a:p>
          <a:p>
            <a:pPr algn="just">
              <a:spcAft>
                <a:spcPts val="0"/>
              </a:spcAft>
            </a:pPr>
            <a:r>
              <a:rPr lang="fr-FR" sz="2400" b="1" kern="150" dirty="0">
                <a:latin typeface="MV Boli" panose="02000500030200090000" pitchFamily="2" charset="0"/>
                <a:ea typeface="Arial Unicode MS"/>
                <a:cs typeface="Arial Unicode MS"/>
              </a:rPr>
              <a:t>Le 11 mai 2020 une équipe de l’ARS, DASES, DT Ouest est venue pour faire passer les tests PCR aux résidents et au personnel qui est intervenu au foyer</a:t>
            </a:r>
            <a:endParaRPr lang="fr-FR" sz="2400" kern="150" dirty="0">
              <a:effectLst/>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11453694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199" y="430306"/>
            <a:ext cx="10780059" cy="5746657"/>
          </a:xfrm>
        </p:spPr>
        <p:txBody>
          <a:bodyPr>
            <a:normAutofit fontScale="77500" lnSpcReduction="20000"/>
          </a:bodyPr>
          <a:lstStyle/>
          <a:p>
            <a:pPr algn="just"/>
            <a:r>
              <a:rPr lang="fr-FR" dirty="0" smtClean="0"/>
              <a:t>Le foyer d’hébergement est un lieu de vie, d’épanouissement personnel, d’autonomisation par rapport au contexte familial. Il s’articule avec les deux structures de jour déjà existantes l’ESAT et la SAS.</a:t>
            </a:r>
          </a:p>
          <a:p>
            <a:pPr algn="just"/>
            <a:endParaRPr lang="fr-FR" dirty="0" smtClean="0"/>
          </a:p>
          <a:p>
            <a:pPr algn="just"/>
            <a:r>
              <a:rPr lang="fr-FR" dirty="0" smtClean="0"/>
              <a:t>L’année 2020 aura été particulière au regard du contexte sanitaire conduisant à de nouvelles organisations, contraintes, au fil des annonces et recommandations gouvernementales de nos tutelles administratives. Périodes de confinements, restriction des visites et interventions sur site, suspension des temps d’activités extérieurs, couvre-feu et gestes barrières ont nécessité des adaptations dans l’organisation du quotidien. Un comité de pilotage (directeur, directeur adjoint et chef de service) a été mis en place pour adapter l’organisation des établissements en fonction des recommandations. Une astreinte permanente assurée par les cadres était effective sur toute la période. Les échanges et communications avec les tutelles, le CVS, les familles et le CSE étaient régulières.</a:t>
            </a:r>
          </a:p>
          <a:p>
            <a:pPr algn="just"/>
            <a:r>
              <a:rPr lang="fr-FR" dirty="0" smtClean="0"/>
              <a:t> Si la base de notre projet reste identique, il aura été impacté dans sa dynamique. Il est à noter durant cette période la capacité d’adaptation et un sens des responsabilités dont ont fait preuve les résidents mais également les professionnels. A noter également la collaboration avec des membres de l’équipe de jour de l’ESAT/SAS pour permettre le plan de continuité d’activités pendant le premier confinement.</a:t>
            </a:r>
          </a:p>
          <a:p>
            <a:pPr algn="just"/>
            <a:r>
              <a:rPr lang="fr-FR" dirty="0" smtClean="0"/>
              <a:t>Au cours de cette période nous avons eu deux cas positifs parmi les résidents, pour les salariés deux arrêts de travail lié au </a:t>
            </a:r>
            <a:r>
              <a:rPr lang="fr-FR" dirty="0" err="1" smtClean="0"/>
              <a:t>Covid</a:t>
            </a:r>
            <a:r>
              <a:rPr lang="fr-FR" dirty="0" smtClean="0"/>
              <a:t> (un cas positif et un par précaution) et deux cas contact.</a:t>
            </a:r>
          </a:p>
          <a:p>
            <a:endParaRPr lang="fr-FR" dirty="0"/>
          </a:p>
        </p:txBody>
      </p:sp>
    </p:spTree>
    <p:extLst>
      <p:ext uri="{BB962C8B-B14F-4D97-AF65-F5344CB8AC3E}">
        <p14:creationId xmlns:p14="http://schemas.microsoft.com/office/powerpoint/2010/main" val="3942869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272928" y="394371"/>
            <a:ext cx="2853175" cy="3804234"/>
          </a:xfrm>
          <a:prstGeom prst="rect">
            <a:avLst/>
          </a:prstGeom>
        </p:spPr>
      </p:pic>
      <p:pic>
        <p:nvPicPr>
          <p:cNvPr id="4" name="Image 3"/>
          <p:cNvPicPr>
            <a:picLocks noChangeAspect="1"/>
          </p:cNvPicPr>
          <p:nvPr/>
        </p:nvPicPr>
        <p:blipFill>
          <a:blip r:embed="rId3"/>
          <a:stretch>
            <a:fillRect/>
          </a:stretch>
        </p:blipFill>
        <p:spPr>
          <a:xfrm>
            <a:off x="8063400" y="412661"/>
            <a:ext cx="3981033" cy="3785944"/>
          </a:xfrm>
          <a:prstGeom prst="rect">
            <a:avLst/>
          </a:prstGeom>
        </p:spPr>
      </p:pic>
      <p:pic>
        <p:nvPicPr>
          <p:cNvPr id="5" name="Image 4"/>
          <p:cNvPicPr>
            <a:picLocks noChangeAspect="1"/>
          </p:cNvPicPr>
          <p:nvPr/>
        </p:nvPicPr>
        <p:blipFill>
          <a:blip r:embed="rId4"/>
          <a:stretch>
            <a:fillRect/>
          </a:stretch>
        </p:blipFill>
        <p:spPr>
          <a:xfrm>
            <a:off x="3094729" y="4198605"/>
            <a:ext cx="4968671" cy="2414225"/>
          </a:xfrm>
          <a:prstGeom prst="rect">
            <a:avLst/>
          </a:prstGeom>
        </p:spPr>
      </p:pic>
      <p:sp>
        <p:nvSpPr>
          <p:cNvPr id="6" name="Rectangle 5"/>
          <p:cNvSpPr/>
          <p:nvPr/>
        </p:nvSpPr>
        <p:spPr>
          <a:xfrm>
            <a:off x="3481322" y="1712730"/>
            <a:ext cx="4195483" cy="1754326"/>
          </a:xfrm>
          <a:prstGeom prst="rect">
            <a:avLst/>
          </a:prstGeom>
        </p:spPr>
        <p:txBody>
          <a:bodyPr wrap="square">
            <a:spAutoFit/>
          </a:bodyPr>
          <a:lstStyle/>
          <a:p>
            <a:pPr algn="just">
              <a:spcAft>
                <a:spcPts val="0"/>
              </a:spcAft>
            </a:pPr>
            <a:r>
              <a:rPr lang="fr-FR" kern="150" dirty="0">
                <a:latin typeface="MV Boli" panose="02000500030200090000" pitchFamily="2" charset="0"/>
                <a:ea typeface="Arial Unicode MS"/>
                <a:cs typeface="Arial Unicode MS"/>
              </a:rPr>
              <a:t>Quand cela était possible les résidents ont pu bénéficier de l’espace jardin, salutaire dans cette période de confinement.  Couture, relaxation, sport étaient au programme</a:t>
            </a:r>
            <a:endParaRPr lang="fr-FR" sz="1600" kern="150" dirty="0">
              <a:effectLst/>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2433404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457202" y="2178325"/>
            <a:ext cx="3586013" cy="2689510"/>
          </a:xfrm>
          <a:prstGeom prst="rect">
            <a:avLst/>
          </a:prstGeom>
        </p:spPr>
      </p:pic>
      <p:pic>
        <p:nvPicPr>
          <p:cNvPr id="4" name="Image 3"/>
          <p:cNvPicPr>
            <a:picLocks noChangeAspect="1"/>
          </p:cNvPicPr>
          <p:nvPr/>
        </p:nvPicPr>
        <p:blipFill>
          <a:blip r:embed="rId3"/>
          <a:stretch>
            <a:fillRect/>
          </a:stretch>
        </p:blipFill>
        <p:spPr>
          <a:xfrm>
            <a:off x="4834018" y="1746358"/>
            <a:ext cx="2523963" cy="3365284"/>
          </a:xfrm>
          <a:prstGeom prst="rect">
            <a:avLst/>
          </a:prstGeom>
        </p:spPr>
      </p:pic>
      <p:pic>
        <p:nvPicPr>
          <p:cNvPr id="5" name="Image 4"/>
          <p:cNvPicPr>
            <a:picLocks noChangeAspect="1"/>
          </p:cNvPicPr>
          <p:nvPr/>
        </p:nvPicPr>
        <p:blipFill>
          <a:blip r:embed="rId4"/>
          <a:stretch>
            <a:fillRect/>
          </a:stretch>
        </p:blipFill>
        <p:spPr>
          <a:xfrm>
            <a:off x="8720739" y="2648005"/>
            <a:ext cx="2926334" cy="3901778"/>
          </a:xfrm>
          <a:prstGeom prst="rect">
            <a:avLst/>
          </a:prstGeom>
        </p:spPr>
      </p:pic>
      <p:sp>
        <p:nvSpPr>
          <p:cNvPr id="6" name="Rectangle 5"/>
          <p:cNvSpPr/>
          <p:nvPr/>
        </p:nvSpPr>
        <p:spPr>
          <a:xfrm>
            <a:off x="2752164" y="560312"/>
            <a:ext cx="8677835" cy="646331"/>
          </a:xfrm>
          <a:prstGeom prst="rect">
            <a:avLst/>
          </a:prstGeom>
        </p:spPr>
        <p:txBody>
          <a:bodyPr wrap="square">
            <a:spAutoFit/>
          </a:bodyPr>
          <a:lstStyle/>
          <a:p>
            <a:pPr indent="450215" algn="just">
              <a:spcAft>
                <a:spcPts val="0"/>
              </a:spcAft>
            </a:pPr>
            <a:r>
              <a:rPr lang="fr-FR" kern="150" dirty="0">
                <a:latin typeface="MV Boli" panose="02000500030200090000" pitchFamily="2" charset="0"/>
                <a:ea typeface="Arial Unicode MS"/>
                <a:cs typeface="Arial Unicode MS"/>
              </a:rPr>
              <a:t>La cuisine était à l’honneur pendant cette période : Plancha, tartes et autres plats étaient au menu</a:t>
            </a:r>
            <a:endParaRPr lang="fr-FR" sz="1600" kern="150" dirty="0">
              <a:effectLst/>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16091723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4252380" y="2153164"/>
            <a:ext cx="3210738" cy="4283383"/>
          </a:xfrm>
          <a:prstGeom prst="rect">
            <a:avLst/>
          </a:prstGeom>
        </p:spPr>
      </p:pic>
      <p:sp>
        <p:nvSpPr>
          <p:cNvPr id="4" name="Rectangle 3"/>
          <p:cNvSpPr/>
          <p:nvPr/>
        </p:nvSpPr>
        <p:spPr>
          <a:xfrm>
            <a:off x="2496669" y="788912"/>
            <a:ext cx="7319683" cy="646331"/>
          </a:xfrm>
          <a:prstGeom prst="rect">
            <a:avLst/>
          </a:prstGeom>
        </p:spPr>
        <p:txBody>
          <a:bodyPr wrap="square">
            <a:spAutoFit/>
          </a:bodyPr>
          <a:lstStyle/>
          <a:p>
            <a:pPr indent="450215" algn="just">
              <a:spcAft>
                <a:spcPts val="0"/>
              </a:spcAft>
            </a:pPr>
            <a:r>
              <a:rPr lang="fr-FR" kern="150" dirty="0">
                <a:latin typeface="MV Boli" panose="02000500030200090000" pitchFamily="2" charset="0"/>
                <a:ea typeface="Arial Unicode MS"/>
                <a:cs typeface="Arial Unicode MS"/>
              </a:rPr>
              <a:t>Une équipe de l’ARS est venue au foyer pour réaliser les premiers tests PCR pour les résidents et le personnel présent.</a:t>
            </a:r>
            <a:endParaRPr lang="fr-FR" sz="1600" kern="150" dirty="0">
              <a:effectLst/>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42931049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i="1" dirty="0">
                <a:effectLst>
                  <a:outerShdw dist="37630" dir="2700000">
                    <a:srgbClr val="ED7D31"/>
                  </a:outerShdw>
                </a:effectLst>
              </a:rPr>
              <a:t>JUIN 2020</a:t>
            </a:r>
            <a:r>
              <a:rPr lang="fr-FR" dirty="0"/>
              <a:t/>
            </a:r>
            <a:br>
              <a:rPr lang="fr-FR" dirty="0"/>
            </a:br>
            <a:endParaRPr lang="fr-FR" dirty="0"/>
          </a:p>
        </p:txBody>
      </p:sp>
      <p:pic>
        <p:nvPicPr>
          <p:cNvPr id="4" name="Image 3"/>
          <p:cNvPicPr>
            <a:picLocks noChangeAspect="1"/>
          </p:cNvPicPr>
          <p:nvPr/>
        </p:nvPicPr>
        <p:blipFill>
          <a:blip r:embed="rId2"/>
          <a:stretch>
            <a:fillRect/>
          </a:stretch>
        </p:blipFill>
        <p:spPr>
          <a:xfrm>
            <a:off x="338533" y="2567557"/>
            <a:ext cx="3176432" cy="2380962"/>
          </a:xfrm>
          <a:prstGeom prst="rect">
            <a:avLst/>
          </a:prstGeom>
        </p:spPr>
      </p:pic>
      <p:pic>
        <p:nvPicPr>
          <p:cNvPr id="6" name="Image 5"/>
          <p:cNvPicPr>
            <a:picLocks noChangeAspect="1"/>
          </p:cNvPicPr>
          <p:nvPr/>
        </p:nvPicPr>
        <p:blipFill>
          <a:blip r:embed="rId3"/>
          <a:stretch>
            <a:fillRect/>
          </a:stretch>
        </p:blipFill>
        <p:spPr>
          <a:xfrm>
            <a:off x="7331503" y="2567556"/>
            <a:ext cx="4224531" cy="3220913"/>
          </a:xfrm>
          <a:prstGeom prst="rect">
            <a:avLst/>
          </a:prstGeom>
        </p:spPr>
      </p:pic>
      <p:pic>
        <p:nvPicPr>
          <p:cNvPr id="7" name="Image 6"/>
          <p:cNvPicPr>
            <a:picLocks noChangeAspect="1"/>
          </p:cNvPicPr>
          <p:nvPr/>
        </p:nvPicPr>
        <p:blipFill>
          <a:blip r:embed="rId4"/>
          <a:stretch>
            <a:fillRect/>
          </a:stretch>
        </p:blipFill>
        <p:spPr>
          <a:xfrm>
            <a:off x="4271037" y="3314649"/>
            <a:ext cx="2493480" cy="3267739"/>
          </a:xfrm>
          <a:prstGeom prst="rect">
            <a:avLst/>
          </a:prstGeom>
        </p:spPr>
      </p:pic>
      <p:sp>
        <p:nvSpPr>
          <p:cNvPr id="8" name="Rectangle 7"/>
          <p:cNvSpPr/>
          <p:nvPr/>
        </p:nvSpPr>
        <p:spPr>
          <a:xfrm>
            <a:off x="338533" y="1559491"/>
            <a:ext cx="11683138" cy="923330"/>
          </a:xfrm>
          <a:prstGeom prst="rect">
            <a:avLst/>
          </a:prstGeom>
        </p:spPr>
        <p:txBody>
          <a:bodyPr wrap="square">
            <a:spAutoFit/>
          </a:bodyPr>
          <a:lstStyle/>
          <a:p>
            <a:pPr algn="just">
              <a:spcAft>
                <a:spcPts val="0"/>
              </a:spcAft>
            </a:pPr>
            <a:r>
              <a:rPr lang="fr-FR" kern="150" dirty="0">
                <a:latin typeface="MV Boli" panose="02000500030200090000" pitchFamily="2" charset="0"/>
                <a:ea typeface="Arial Unicode MS"/>
                <a:cs typeface="Arial Unicode MS"/>
              </a:rPr>
              <a:t>Avec la fin du premier confinement retrouver les grands espaces était attendu. </a:t>
            </a:r>
            <a:endParaRPr lang="fr-FR" sz="1600" kern="150" dirty="0" smtClean="0">
              <a:effectLst/>
              <a:latin typeface="Times New Roman" panose="02020603050405020304" pitchFamily="18" charset="0"/>
              <a:ea typeface="Arial Unicode MS"/>
              <a:cs typeface="Arial Unicode MS"/>
            </a:endParaRPr>
          </a:p>
          <a:p>
            <a:pPr algn="just">
              <a:spcAft>
                <a:spcPts val="0"/>
              </a:spcAft>
            </a:pPr>
            <a:r>
              <a:rPr lang="fr-FR" kern="150" dirty="0">
                <a:latin typeface="MV Boli" panose="02000500030200090000" pitchFamily="2" charset="0"/>
                <a:ea typeface="Arial Unicode MS"/>
                <a:cs typeface="Arial Unicode MS"/>
              </a:rPr>
              <a:t>L’occasion pour aller pique-niquer dans les parcs, se balader le long des quais de seine et visiter l’exposition « Rêves de confinement » à la Slow Galerie</a:t>
            </a:r>
            <a:endParaRPr lang="fr-FR" sz="1600" kern="150" dirty="0">
              <a:effectLst/>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9862707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208180"/>
          </a:xfrm>
        </p:spPr>
        <p:txBody>
          <a:bodyPr>
            <a:normAutofit fontScale="90000"/>
          </a:bodyPr>
          <a:lstStyle/>
          <a:p>
            <a:r>
              <a:rPr lang="fr-FR" b="1" i="1" dirty="0">
                <a:effectLst>
                  <a:outerShdw dist="37630" dir="2700000">
                    <a:srgbClr val="ED7D31"/>
                  </a:outerShdw>
                </a:effectLst>
              </a:rPr>
              <a:t>JUILLET 2020</a:t>
            </a:r>
            <a:r>
              <a:rPr lang="fr-FR" dirty="0"/>
              <a:t/>
            </a:r>
            <a:br>
              <a:rPr lang="fr-FR" dirty="0"/>
            </a:br>
            <a:endParaRPr lang="fr-FR" dirty="0"/>
          </a:p>
        </p:txBody>
      </p:sp>
      <p:pic>
        <p:nvPicPr>
          <p:cNvPr id="4" name="Image 3"/>
          <p:cNvPicPr>
            <a:picLocks noChangeAspect="1"/>
          </p:cNvPicPr>
          <p:nvPr/>
        </p:nvPicPr>
        <p:blipFill>
          <a:blip r:embed="rId2"/>
          <a:stretch>
            <a:fillRect/>
          </a:stretch>
        </p:blipFill>
        <p:spPr>
          <a:xfrm>
            <a:off x="393207" y="2329855"/>
            <a:ext cx="3371969" cy="1636878"/>
          </a:xfrm>
          <a:prstGeom prst="rect">
            <a:avLst/>
          </a:prstGeom>
        </p:spPr>
      </p:pic>
      <p:pic>
        <p:nvPicPr>
          <p:cNvPr id="5" name="Image 4"/>
          <p:cNvPicPr>
            <a:picLocks noChangeAspect="1"/>
          </p:cNvPicPr>
          <p:nvPr/>
        </p:nvPicPr>
        <p:blipFill>
          <a:blip r:embed="rId3"/>
          <a:stretch>
            <a:fillRect/>
          </a:stretch>
        </p:blipFill>
        <p:spPr>
          <a:xfrm>
            <a:off x="7906870" y="2230923"/>
            <a:ext cx="3446929" cy="1670734"/>
          </a:xfrm>
          <a:prstGeom prst="rect">
            <a:avLst/>
          </a:prstGeom>
        </p:spPr>
      </p:pic>
      <p:pic>
        <p:nvPicPr>
          <p:cNvPr id="7" name="Image 6"/>
          <p:cNvPicPr>
            <a:picLocks noChangeAspect="1"/>
          </p:cNvPicPr>
          <p:nvPr/>
        </p:nvPicPr>
        <p:blipFill>
          <a:blip r:embed="rId4"/>
          <a:stretch>
            <a:fillRect/>
          </a:stretch>
        </p:blipFill>
        <p:spPr>
          <a:xfrm>
            <a:off x="4156726" y="3966733"/>
            <a:ext cx="3554276" cy="2639797"/>
          </a:xfrm>
          <a:prstGeom prst="rect">
            <a:avLst/>
          </a:prstGeom>
        </p:spPr>
      </p:pic>
      <p:sp>
        <p:nvSpPr>
          <p:cNvPr id="8" name="Rectangle 7"/>
          <p:cNvSpPr/>
          <p:nvPr/>
        </p:nvSpPr>
        <p:spPr>
          <a:xfrm>
            <a:off x="4045790" y="3255326"/>
            <a:ext cx="3776148" cy="646331"/>
          </a:xfrm>
          <a:prstGeom prst="rect">
            <a:avLst/>
          </a:prstGeom>
        </p:spPr>
        <p:txBody>
          <a:bodyPr wrap="square">
            <a:spAutoFit/>
          </a:bodyPr>
          <a:lstStyle/>
          <a:p>
            <a:pPr algn="just">
              <a:spcAft>
                <a:spcPts val="0"/>
              </a:spcAft>
            </a:pPr>
            <a:r>
              <a:rPr lang="fr-FR" sz="1600" b="1" kern="150" dirty="0" smtClean="0">
                <a:effectLst/>
                <a:latin typeface="Calibri Light" panose="020F0302020204030204" pitchFamily="34" charset="0"/>
                <a:ea typeface="Arial Unicode MS"/>
                <a:cs typeface="Arial Unicode MS"/>
              </a:rPr>
              <a:t> </a:t>
            </a:r>
            <a:r>
              <a:rPr lang="fr-FR" kern="150" dirty="0">
                <a:latin typeface="MV Boli" panose="02000500030200090000" pitchFamily="2" charset="0"/>
                <a:ea typeface="Arial Unicode MS"/>
                <a:cs typeface="Arial Unicode MS"/>
              </a:rPr>
              <a:t>Beau temps présent propice aux </a:t>
            </a:r>
            <a:r>
              <a:rPr lang="fr-FR" kern="150" dirty="0" smtClean="0">
                <a:latin typeface="MV Boli" panose="02000500030200090000" pitchFamily="2" charset="0"/>
                <a:ea typeface="Arial Unicode MS"/>
                <a:cs typeface="Arial Unicode MS"/>
              </a:rPr>
              <a:t>balades  </a:t>
            </a:r>
            <a:endParaRPr lang="fr-FR" sz="1600" kern="150" dirty="0">
              <a:effectLst/>
              <a:latin typeface="Times New Roman" panose="02020603050405020304" pitchFamily="18" charset="0"/>
              <a:ea typeface="Arial Unicode MS"/>
              <a:cs typeface="Arial Unicode MS"/>
            </a:endParaRPr>
          </a:p>
        </p:txBody>
      </p:sp>
      <p:sp>
        <p:nvSpPr>
          <p:cNvPr id="9" name="Rectangle 8"/>
          <p:cNvSpPr/>
          <p:nvPr/>
        </p:nvSpPr>
        <p:spPr>
          <a:xfrm>
            <a:off x="564777" y="1296004"/>
            <a:ext cx="10905564" cy="646331"/>
          </a:xfrm>
          <a:prstGeom prst="rect">
            <a:avLst/>
          </a:prstGeom>
        </p:spPr>
        <p:txBody>
          <a:bodyPr wrap="square">
            <a:spAutoFit/>
          </a:bodyPr>
          <a:lstStyle/>
          <a:p>
            <a:pPr algn="just">
              <a:spcAft>
                <a:spcPts val="0"/>
              </a:spcAft>
            </a:pPr>
            <a:r>
              <a:rPr lang="fr-FR" kern="150">
                <a:latin typeface="MV Boli" panose="02000500030200090000" pitchFamily="2" charset="0"/>
                <a:ea typeface="Arial Unicode MS"/>
                <a:cs typeface="Arial Unicode MS"/>
              </a:rPr>
              <a:t>De nouveau pique-nique dans un parc partagé avec des adhérents d’</a:t>
            </a:r>
            <a:r>
              <a:rPr lang="fr-FR" kern="150" dirty="0" err="1">
                <a:latin typeface="MV Boli" panose="02000500030200090000" pitchFamily="2" charset="0"/>
                <a:ea typeface="Arial Unicode MS"/>
                <a:cs typeface="Arial Unicode MS"/>
              </a:rPr>
              <a:t>Handinamik</a:t>
            </a:r>
            <a:r>
              <a:rPr lang="fr-FR" kern="150" dirty="0">
                <a:latin typeface="MV Boli" panose="02000500030200090000" pitchFamily="2" charset="0"/>
                <a:ea typeface="Arial Unicode MS"/>
                <a:cs typeface="Arial Unicode MS"/>
              </a:rPr>
              <a:t>. Retrouvaille et bonne humeur</a:t>
            </a:r>
            <a:endParaRPr lang="fr-FR" sz="1600" kern="150" dirty="0">
              <a:effectLst/>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37236729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240006" y="2672084"/>
            <a:ext cx="3956647" cy="2670279"/>
          </a:xfrm>
          <a:prstGeom prst="rect">
            <a:avLst/>
          </a:prstGeom>
        </p:spPr>
      </p:pic>
      <p:pic>
        <p:nvPicPr>
          <p:cNvPr id="4" name="Image 3"/>
          <p:cNvPicPr>
            <a:picLocks noChangeAspect="1"/>
          </p:cNvPicPr>
          <p:nvPr/>
        </p:nvPicPr>
        <p:blipFill>
          <a:blip r:embed="rId3"/>
          <a:stretch>
            <a:fillRect/>
          </a:stretch>
        </p:blipFill>
        <p:spPr>
          <a:xfrm>
            <a:off x="7405088" y="2980092"/>
            <a:ext cx="2706859" cy="3103133"/>
          </a:xfrm>
          <a:prstGeom prst="rect">
            <a:avLst/>
          </a:prstGeom>
        </p:spPr>
      </p:pic>
      <p:sp>
        <p:nvSpPr>
          <p:cNvPr id="5" name="Rectangle 4"/>
          <p:cNvSpPr/>
          <p:nvPr/>
        </p:nvSpPr>
        <p:spPr>
          <a:xfrm>
            <a:off x="336176" y="295452"/>
            <a:ext cx="11497236" cy="2031325"/>
          </a:xfrm>
          <a:prstGeom prst="rect">
            <a:avLst/>
          </a:prstGeom>
        </p:spPr>
        <p:txBody>
          <a:bodyPr wrap="square">
            <a:spAutoFit/>
          </a:bodyPr>
          <a:lstStyle/>
          <a:p>
            <a:pPr indent="450215" algn="just">
              <a:spcAft>
                <a:spcPts val="0"/>
              </a:spcAft>
            </a:pPr>
            <a:r>
              <a:rPr lang="fr-FR" kern="150" dirty="0">
                <a:latin typeface="MV Boli" panose="02000500030200090000" pitchFamily="2" charset="0"/>
                <a:ea typeface="Arial Unicode MS"/>
                <a:cs typeface="Arial Unicode MS"/>
              </a:rPr>
              <a:t>Première semaine de congé d’été pour l’ESAT. D’habitude nous organisons un séjour en dehors de Paris. Cette année les résidents présents au foyer et les adhérents du club Point(S) Commun(S) ont concoctés un programme d’activités pour cette semaine (du 27 au 31/07). Envies d’ailleurs et de changement, prendre du plaisir, partage de moments ludiques, festifs de quoi redonner le sourire (masqué) aux participants : au programme : zoo de Vincennes, jardins du Luxembourg, restaurant, paris plage, balade en bateau sur le canal de l’Ourcq, musée de l’illusion, parc Astérix et journée à la mer</a:t>
            </a:r>
            <a:endParaRPr lang="fr-FR" sz="1600" kern="150" dirty="0">
              <a:effectLst/>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17110929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644983" y="556765"/>
            <a:ext cx="3182388" cy="2219136"/>
          </a:xfrm>
          <a:prstGeom prst="rect">
            <a:avLst/>
          </a:prstGeom>
        </p:spPr>
      </p:pic>
      <p:pic>
        <p:nvPicPr>
          <p:cNvPr id="3" name="Image 2"/>
          <p:cNvPicPr>
            <a:picLocks noChangeAspect="1"/>
          </p:cNvPicPr>
          <p:nvPr/>
        </p:nvPicPr>
        <p:blipFill>
          <a:blip r:embed="rId3"/>
          <a:stretch>
            <a:fillRect/>
          </a:stretch>
        </p:blipFill>
        <p:spPr>
          <a:xfrm>
            <a:off x="891815" y="3872653"/>
            <a:ext cx="3237257" cy="2286198"/>
          </a:xfrm>
          <a:prstGeom prst="rect">
            <a:avLst/>
          </a:prstGeom>
        </p:spPr>
      </p:pic>
      <p:pic>
        <p:nvPicPr>
          <p:cNvPr id="4" name="Image 3"/>
          <p:cNvPicPr>
            <a:picLocks noChangeAspect="1"/>
          </p:cNvPicPr>
          <p:nvPr/>
        </p:nvPicPr>
        <p:blipFill>
          <a:blip r:embed="rId4"/>
          <a:stretch>
            <a:fillRect/>
          </a:stretch>
        </p:blipFill>
        <p:spPr>
          <a:xfrm>
            <a:off x="8059270" y="241674"/>
            <a:ext cx="3206774" cy="2408129"/>
          </a:xfrm>
          <a:prstGeom prst="rect">
            <a:avLst/>
          </a:prstGeom>
        </p:spPr>
      </p:pic>
      <p:pic>
        <p:nvPicPr>
          <p:cNvPr id="5" name="Image 4"/>
          <p:cNvPicPr>
            <a:picLocks noChangeAspect="1"/>
          </p:cNvPicPr>
          <p:nvPr/>
        </p:nvPicPr>
        <p:blipFill>
          <a:blip r:embed="rId5"/>
          <a:stretch>
            <a:fillRect/>
          </a:stretch>
        </p:blipFill>
        <p:spPr>
          <a:xfrm>
            <a:off x="6888737" y="3461138"/>
            <a:ext cx="2341067" cy="3109229"/>
          </a:xfrm>
          <a:prstGeom prst="rect">
            <a:avLst/>
          </a:prstGeom>
        </p:spPr>
      </p:pic>
      <p:sp>
        <p:nvSpPr>
          <p:cNvPr id="6" name="ZoneTexte 5"/>
          <p:cNvSpPr txBox="1"/>
          <p:nvPr/>
        </p:nvSpPr>
        <p:spPr>
          <a:xfrm>
            <a:off x="133004" y="133004"/>
            <a:ext cx="4754880" cy="646331"/>
          </a:xfrm>
          <a:prstGeom prst="rect">
            <a:avLst/>
          </a:prstGeom>
          <a:noFill/>
        </p:spPr>
        <p:txBody>
          <a:bodyPr wrap="square" rtlCol="0">
            <a:spAutoFit/>
          </a:bodyPr>
          <a:lstStyle/>
          <a:p>
            <a:r>
              <a:rPr lang="fr-FR" dirty="0" smtClean="0">
                <a:latin typeface="MV Boli" panose="02000500030200090000" pitchFamily="2" charset="0"/>
                <a:cs typeface="MV Boli" panose="02000500030200090000" pitchFamily="2" charset="0"/>
              </a:rPr>
              <a:t>Journée ensoleillée au jardin du Luxembourg.</a:t>
            </a:r>
            <a:endParaRPr lang="fr-FR" dirty="0">
              <a:latin typeface="MV Boli" panose="02000500030200090000" pitchFamily="2" charset="0"/>
              <a:cs typeface="MV Boli" panose="02000500030200090000" pitchFamily="2" charset="0"/>
            </a:endParaRPr>
          </a:p>
        </p:txBody>
      </p:sp>
      <p:sp>
        <p:nvSpPr>
          <p:cNvPr id="7" name="ZoneTexte 6"/>
          <p:cNvSpPr txBox="1"/>
          <p:nvPr/>
        </p:nvSpPr>
        <p:spPr>
          <a:xfrm>
            <a:off x="2290238" y="6192982"/>
            <a:ext cx="5769032" cy="377385"/>
          </a:xfrm>
          <a:prstGeom prst="rect">
            <a:avLst/>
          </a:prstGeom>
          <a:noFill/>
        </p:spPr>
        <p:txBody>
          <a:bodyPr wrap="square" rtlCol="0">
            <a:spAutoFit/>
          </a:bodyPr>
          <a:lstStyle/>
          <a:p>
            <a:r>
              <a:rPr lang="fr-FR" dirty="0" smtClean="0">
                <a:latin typeface="MV Boli" panose="02000500030200090000" pitchFamily="2" charset="0"/>
                <a:cs typeface="MV Boli" panose="02000500030200090000" pitchFamily="2" charset="0"/>
              </a:rPr>
              <a:t>… Repos à l’ombre !</a:t>
            </a:r>
            <a:endParaRPr lang="fr-FR" dirty="0">
              <a:latin typeface="MV Boli" panose="02000500030200090000" pitchFamily="2" charset="0"/>
              <a:cs typeface="MV Boli" panose="02000500030200090000" pitchFamily="2" charset="0"/>
            </a:endParaRPr>
          </a:p>
        </p:txBody>
      </p:sp>
      <p:sp>
        <p:nvSpPr>
          <p:cNvPr id="8" name="ZoneTexte 7"/>
          <p:cNvSpPr txBox="1"/>
          <p:nvPr/>
        </p:nvSpPr>
        <p:spPr>
          <a:xfrm>
            <a:off x="133004" y="3326513"/>
            <a:ext cx="2277687" cy="369332"/>
          </a:xfrm>
          <a:prstGeom prst="rect">
            <a:avLst/>
          </a:prstGeom>
          <a:noFill/>
        </p:spPr>
        <p:txBody>
          <a:bodyPr wrap="square" rtlCol="0">
            <a:spAutoFit/>
          </a:bodyPr>
          <a:lstStyle/>
          <a:p>
            <a:r>
              <a:rPr lang="fr-FR" dirty="0">
                <a:latin typeface="MV Boli" panose="02000500030200090000" pitchFamily="2" charset="0"/>
                <a:cs typeface="MV Boli" panose="02000500030200090000" pitchFamily="2" charset="0"/>
              </a:rPr>
              <a:t>Repas au soleil…</a:t>
            </a:r>
          </a:p>
        </p:txBody>
      </p:sp>
      <p:sp>
        <p:nvSpPr>
          <p:cNvPr id="9" name="ZoneTexte 8"/>
          <p:cNvSpPr txBox="1"/>
          <p:nvPr/>
        </p:nvSpPr>
        <p:spPr>
          <a:xfrm>
            <a:off x="6650183" y="241069"/>
            <a:ext cx="1487978" cy="877163"/>
          </a:xfrm>
          <a:prstGeom prst="rect">
            <a:avLst/>
          </a:prstGeom>
          <a:noFill/>
        </p:spPr>
        <p:txBody>
          <a:bodyPr wrap="square" rtlCol="0">
            <a:spAutoFit/>
          </a:bodyPr>
          <a:lstStyle/>
          <a:p>
            <a:r>
              <a:rPr lang="fr-FR" sz="1700" dirty="0" smtClean="0">
                <a:latin typeface="MV Boli" panose="02000500030200090000" pitchFamily="2" charset="0"/>
                <a:cs typeface="MV Boli" panose="02000500030200090000" pitchFamily="2" charset="0"/>
              </a:rPr>
              <a:t>Au Musée de l’illusion, </a:t>
            </a:r>
          </a:p>
          <a:p>
            <a:endParaRPr lang="fr-FR" sz="1700" dirty="0"/>
          </a:p>
        </p:txBody>
      </p:sp>
      <p:sp>
        <p:nvSpPr>
          <p:cNvPr id="10" name="ZoneTexte 9"/>
          <p:cNvSpPr txBox="1"/>
          <p:nvPr/>
        </p:nvSpPr>
        <p:spPr>
          <a:xfrm>
            <a:off x="10044073" y="2649803"/>
            <a:ext cx="2443942" cy="1015663"/>
          </a:xfrm>
          <a:prstGeom prst="rect">
            <a:avLst/>
          </a:prstGeom>
          <a:noFill/>
        </p:spPr>
        <p:txBody>
          <a:bodyPr wrap="square" rtlCol="0">
            <a:spAutoFit/>
          </a:bodyPr>
          <a:lstStyle/>
          <a:p>
            <a:r>
              <a:rPr lang="fr-FR" sz="1500" dirty="0">
                <a:latin typeface="MV Boli" panose="02000500030200090000" pitchFamily="2" charset="0"/>
                <a:cs typeface="MV Boli" panose="02000500030200090000" pitchFamily="2" charset="0"/>
              </a:rPr>
              <a:t>Charli, </a:t>
            </a:r>
            <a:r>
              <a:rPr lang="fr-FR" sz="1500" dirty="0" err="1">
                <a:latin typeface="MV Boli" panose="02000500030200090000" pitchFamily="2" charset="0"/>
                <a:cs typeface="MV Boli" panose="02000500030200090000" pitchFamily="2" charset="0"/>
              </a:rPr>
              <a:t>Hamala</a:t>
            </a:r>
            <a:r>
              <a:rPr lang="fr-FR" sz="1500" dirty="0">
                <a:latin typeface="MV Boli" panose="02000500030200090000" pitchFamily="2" charset="0"/>
                <a:cs typeface="MV Boli" panose="02000500030200090000" pitchFamily="2" charset="0"/>
              </a:rPr>
              <a:t>  et Mounir</a:t>
            </a:r>
          </a:p>
          <a:p>
            <a:r>
              <a:rPr lang="fr-FR" sz="1500" dirty="0">
                <a:latin typeface="MV Boli" panose="02000500030200090000" pitchFamily="2" charset="0"/>
                <a:cs typeface="MV Boli" panose="02000500030200090000" pitchFamily="2" charset="0"/>
              </a:rPr>
              <a:t>Ne se font guère d’illusions</a:t>
            </a:r>
          </a:p>
        </p:txBody>
      </p:sp>
      <p:sp>
        <p:nvSpPr>
          <p:cNvPr id="11" name="ZoneTexte 10"/>
          <p:cNvSpPr txBox="1"/>
          <p:nvPr/>
        </p:nvSpPr>
        <p:spPr>
          <a:xfrm>
            <a:off x="9360131" y="5486399"/>
            <a:ext cx="2726574" cy="923330"/>
          </a:xfrm>
          <a:prstGeom prst="rect">
            <a:avLst/>
          </a:prstGeom>
          <a:noFill/>
        </p:spPr>
        <p:txBody>
          <a:bodyPr wrap="square" rtlCol="0">
            <a:spAutoFit/>
          </a:bodyPr>
          <a:lstStyle/>
          <a:p>
            <a:r>
              <a:rPr lang="fr-FR" dirty="0" err="1" smtClean="0">
                <a:latin typeface="MV Boli" panose="02000500030200090000" pitchFamily="2" charset="0"/>
                <a:cs typeface="MV Boli" panose="02000500030200090000" pitchFamily="2" charset="0"/>
              </a:rPr>
              <a:t>Hamala</a:t>
            </a:r>
            <a:r>
              <a:rPr lang="fr-FR" dirty="0" smtClean="0">
                <a:latin typeface="MV Boli" panose="02000500030200090000" pitchFamily="2" charset="0"/>
                <a:cs typeface="MV Boli" panose="02000500030200090000" pitchFamily="2" charset="0"/>
              </a:rPr>
              <a:t> et Camille se font découper le portrait.</a:t>
            </a:r>
            <a:endParaRPr lang="fr-FR"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151838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27816" y="941214"/>
            <a:ext cx="5066210" cy="2447445"/>
          </a:xfrm>
          <a:prstGeom prst="rect">
            <a:avLst/>
          </a:prstGeom>
        </p:spPr>
      </p:pic>
      <p:pic>
        <p:nvPicPr>
          <p:cNvPr id="3" name="Image 2"/>
          <p:cNvPicPr>
            <a:picLocks noChangeAspect="1"/>
          </p:cNvPicPr>
          <p:nvPr/>
        </p:nvPicPr>
        <p:blipFill>
          <a:blip r:embed="rId3"/>
          <a:stretch>
            <a:fillRect/>
          </a:stretch>
        </p:blipFill>
        <p:spPr>
          <a:xfrm>
            <a:off x="6450283" y="941214"/>
            <a:ext cx="4701974" cy="2447445"/>
          </a:xfrm>
          <a:prstGeom prst="rect">
            <a:avLst/>
          </a:prstGeom>
        </p:spPr>
      </p:pic>
      <p:pic>
        <p:nvPicPr>
          <p:cNvPr id="4" name="Image 3"/>
          <p:cNvPicPr>
            <a:picLocks noChangeAspect="1"/>
          </p:cNvPicPr>
          <p:nvPr/>
        </p:nvPicPr>
        <p:blipFill>
          <a:blip r:embed="rId4"/>
          <a:stretch>
            <a:fillRect/>
          </a:stretch>
        </p:blipFill>
        <p:spPr>
          <a:xfrm>
            <a:off x="3653135" y="3600242"/>
            <a:ext cx="4630804" cy="3042495"/>
          </a:xfrm>
          <a:prstGeom prst="rect">
            <a:avLst/>
          </a:prstGeom>
        </p:spPr>
      </p:pic>
      <p:sp>
        <p:nvSpPr>
          <p:cNvPr id="5" name="ZoneTexte 4"/>
          <p:cNvSpPr txBox="1"/>
          <p:nvPr/>
        </p:nvSpPr>
        <p:spPr>
          <a:xfrm>
            <a:off x="440574" y="244017"/>
            <a:ext cx="5527963" cy="646331"/>
          </a:xfrm>
          <a:prstGeom prst="rect">
            <a:avLst/>
          </a:prstGeom>
          <a:noFill/>
        </p:spPr>
        <p:txBody>
          <a:bodyPr wrap="square" rtlCol="0">
            <a:spAutoFit/>
          </a:bodyPr>
          <a:lstStyle/>
          <a:p>
            <a:r>
              <a:rPr lang="fr-FR" dirty="0" smtClean="0">
                <a:latin typeface="MV Boli" panose="02000500030200090000" pitchFamily="2" charset="0"/>
                <a:cs typeface="MV Boli" panose="02000500030200090000" pitchFamily="2" charset="0"/>
              </a:rPr>
              <a:t>Mounir tient bon la barre, mais Lilian garde le cap !</a:t>
            </a:r>
            <a:endParaRPr lang="fr-FR" dirty="0">
              <a:latin typeface="MV Boli" panose="02000500030200090000" pitchFamily="2" charset="0"/>
              <a:cs typeface="MV Boli" panose="02000500030200090000" pitchFamily="2" charset="0"/>
            </a:endParaRPr>
          </a:p>
        </p:txBody>
      </p:sp>
      <p:sp>
        <p:nvSpPr>
          <p:cNvPr id="6" name="ZoneTexte 5"/>
          <p:cNvSpPr txBox="1"/>
          <p:nvPr/>
        </p:nvSpPr>
        <p:spPr>
          <a:xfrm>
            <a:off x="6708370" y="306144"/>
            <a:ext cx="4588626" cy="584775"/>
          </a:xfrm>
          <a:prstGeom prst="rect">
            <a:avLst/>
          </a:prstGeom>
          <a:noFill/>
        </p:spPr>
        <p:txBody>
          <a:bodyPr wrap="square" rtlCol="0">
            <a:spAutoFit/>
          </a:bodyPr>
          <a:lstStyle/>
          <a:p>
            <a:r>
              <a:rPr lang="fr-FR" sz="1600" dirty="0" smtClean="0">
                <a:latin typeface="MV Boli" panose="02000500030200090000" pitchFamily="2" charset="0"/>
                <a:cs typeface="MV Boli" panose="02000500030200090000" pitchFamily="2" charset="0"/>
              </a:rPr>
              <a:t>Capitaine </a:t>
            </a:r>
            <a:r>
              <a:rPr lang="fr-FR" sz="1600" dirty="0" err="1" smtClean="0">
                <a:latin typeface="MV Boli" panose="02000500030200090000" pitchFamily="2" charset="0"/>
                <a:cs typeface="MV Boli" panose="02000500030200090000" pitchFamily="2" charset="0"/>
              </a:rPr>
              <a:t>Hamala</a:t>
            </a:r>
            <a:r>
              <a:rPr lang="fr-FR" sz="1600" dirty="0" smtClean="0">
                <a:latin typeface="MV Boli" panose="02000500030200090000" pitchFamily="2" charset="0"/>
                <a:cs typeface="MV Boli" panose="02000500030200090000" pitchFamily="2" charset="0"/>
              </a:rPr>
              <a:t> prend les choses en main, </a:t>
            </a:r>
            <a:br>
              <a:rPr lang="fr-FR" sz="1600" dirty="0" smtClean="0">
                <a:latin typeface="MV Boli" panose="02000500030200090000" pitchFamily="2" charset="0"/>
                <a:cs typeface="MV Boli" panose="02000500030200090000" pitchFamily="2" charset="0"/>
              </a:rPr>
            </a:br>
            <a:r>
              <a:rPr lang="fr-FR" sz="1600" dirty="0" smtClean="0">
                <a:latin typeface="MV Boli" panose="02000500030200090000" pitchFamily="2" charset="0"/>
                <a:cs typeface="MV Boli" panose="02000500030200090000" pitchFamily="2" charset="0"/>
              </a:rPr>
              <a:t>Lilian veille au grain.</a:t>
            </a:r>
            <a:endParaRPr lang="fr-FR" sz="1600" dirty="0">
              <a:latin typeface="MV Boli" panose="02000500030200090000" pitchFamily="2" charset="0"/>
              <a:cs typeface="MV Boli" panose="02000500030200090000" pitchFamily="2" charset="0"/>
            </a:endParaRPr>
          </a:p>
        </p:txBody>
      </p:sp>
      <p:sp>
        <p:nvSpPr>
          <p:cNvPr id="7" name="ZoneTexte 6"/>
          <p:cNvSpPr txBox="1"/>
          <p:nvPr/>
        </p:nvSpPr>
        <p:spPr>
          <a:xfrm>
            <a:off x="564955" y="4198159"/>
            <a:ext cx="3050771" cy="923330"/>
          </a:xfrm>
          <a:prstGeom prst="rect">
            <a:avLst/>
          </a:prstGeom>
          <a:noFill/>
        </p:spPr>
        <p:txBody>
          <a:bodyPr wrap="square" rtlCol="0">
            <a:spAutoFit/>
          </a:bodyPr>
          <a:lstStyle/>
          <a:p>
            <a:r>
              <a:rPr lang="fr-FR" dirty="0" smtClean="0">
                <a:latin typeface="MV Boli" panose="02000500030200090000" pitchFamily="2" charset="0"/>
                <a:cs typeface="MV Boli" panose="02000500030200090000" pitchFamily="2" charset="0"/>
              </a:rPr>
              <a:t>A la plage en Normandie, les résidents ne passent pas incognito.</a:t>
            </a:r>
            <a:endParaRPr lang="fr-FR" dirty="0">
              <a:latin typeface="MV Boli" panose="02000500030200090000" pitchFamily="2" charset="0"/>
              <a:cs typeface="MV Boli" panose="02000500030200090000" pitchFamily="2" charset="0"/>
            </a:endParaRPr>
          </a:p>
        </p:txBody>
      </p:sp>
      <p:sp>
        <p:nvSpPr>
          <p:cNvPr id="9" name="ZoneTexte 8"/>
          <p:cNvSpPr txBox="1"/>
          <p:nvPr/>
        </p:nvSpPr>
        <p:spPr>
          <a:xfrm>
            <a:off x="8429105" y="5228705"/>
            <a:ext cx="3133898" cy="646331"/>
          </a:xfrm>
          <a:prstGeom prst="rect">
            <a:avLst/>
          </a:prstGeom>
          <a:noFill/>
        </p:spPr>
        <p:txBody>
          <a:bodyPr wrap="square" rtlCol="0">
            <a:spAutoFit/>
          </a:bodyPr>
          <a:lstStyle/>
          <a:p>
            <a:r>
              <a:rPr lang="fr-FR" dirty="0" smtClean="0">
                <a:latin typeface="MV Boli" panose="02000500030200090000" pitchFamily="2" charset="0"/>
                <a:cs typeface="MV Boli" panose="02000500030200090000" pitchFamily="2" charset="0"/>
              </a:rPr>
              <a:t>Pas de photos les paparazzis !</a:t>
            </a:r>
            <a:endParaRPr lang="fr-FR"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4829974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85800" y="671674"/>
            <a:ext cx="3307976" cy="4070183"/>
          </a:xfrm>
          <a:prstGeom prst="rect">
            <a:avLst/>
          </a:prstGeom>
        </p:spPr>
      </p:pic>
      <p:pic>
        <p:nvPicPr>
          <p:cNvPr id="4" name="Image 3"/>
          <p:cNvPicPr>
            <a:picLocks noChangeAspect="1"/>
          </p:cNvPicPr>
          <p:nvPr/>
        </p:nvPicPr>
        <p:blipFill>
          <a:blip r:embed="rId3"/>
          <a:stretch>
            <a:fillRect/>
          </a:stretch>
        </p:blipFill>
        <p:spPr>
          <a:xfrm>
            <a:off x="8367463" y="440574"/>
            <a:ext cx="3444230" cy="2579600"/>
          </a:xfrm>
          <a:prstGeom prst="rect">
            <a:avLst/>
          </a:prstGeom>
        </p:spPr>
      </p:pic>
      <p:pic>
        <p:nvPicPr>
          <p:cNvPr id="5" name="Image 4"/>
          <p:cNvPicPr>
            <a:picLocks noChangeAspect="1"/>
          </p:cNvPicPr>
          <p:nvPr/>
        </p:nvPicPr>
        <p:blipFill>
          <a:blip r:embed="rId4"/>
          <a:stretch>
            <a:fillRect/>
          </a:stretch>
        </p:blipFill>
        <p:spPr>
          <a:xfrm>
            <a:off x="5119775" y="1901714"/>
            <a:ext cx="2568520" cy="3412027"/>
          </a:xfrm>
          <a:prstGeom prst="rect">
            <a:avLst/>
          </a:prstGeom>
        </p:spPr>
      </p:pic>
      <p:sp>
        <p:nvSpPr>
          <p:cNvPr id="8" name="ZoneTexte 7"/>
          <p:cNvSpPr txBox="1"/>
          <p:nvPr/>
        </p:nvSpPr>
        <p:spPr>
          <a:xfrm>
            <a:off x="748145" y="5062451"/>
            <a:ext cx="3183775" cy="923330"/>
          </a:xfrm>
          <a:prstGeom prst="rect">
            <a:avLst/>
          </a:prstGeom>
          <a:noFill/>
        </p:spPr>
        <p:txBody>
          <a:bodyPr wrap="square" rtlCol="0">
            <a:spAutoFit/>
          </a:bodyPr>
          <a:lstStyle/>
          <a:p>
            <a:pPr algn="ctr"/>
            <a:r>
              <a:rPr lang="fr-FR" dirty="0" smtClean="0">
                <a:latin typeface="MV Boli" panose="02000500030200090000" pitchFamily="2" charset="0"/>
                <a:cs typeface="MV Boli" panose="02000500030200090000" pitchFamily="2" charset="0"/>
              </a:rPr>
              <a:t>Pause café bien mérité, après tant d’émotion au musé de l’illusion !</a:t>
            </a:r>
            <a:endParaRPr lang="fr-FR" dirty="0">
              <a:latin typeface="MV Boli" panose="02000500030200090000" pitchFamily="2" charset="0"/>
              <a:cs typeface="MV Boli" panose="02000500030200090000" pitchFamily="2" charset="0"/>
            </a:endParaRPr>
          </a:p>
        </p:txBody>
      </p:sp>
      <p:sp>
        <p:nvSpPr>
          <p:cNvPr id="9" name="ZoneTexte 8"/>
          <p:cNvSpPr txBox="1"/>
          <p:nvPr/>
        </p:nvSpPr>
        <p:spPr>
          <a:xfrm>
            <a:off x="7657421" y="3524597"/>
            <a:ext cx="4373313" cy="923330"/>
          </a:xfrm>
          <a:prstGeom prst="rect">
            <a:avLst/>
          </a:prstGeom>
          <a:noFill/>
        </p:spPr>
        <p:txBody>
          <a:bodyPr wrap="none" rtlCol="0">
            <a:spAutoFit/>
          </a:bodyPr>
          <a:lstStyle/>
          <a:p>
            <a:pPr algn="ctr"/>
            <a:r>
              <a:rPr lang="fr-FR" dirty="0" smtClean="0">
                <a:latin typeface="MV Boli" panose="02000500030200090000" pitchFamily="2" charset="0"/>
                <a:cs typeface="MV Boli" panose="02000500030200090000" pitchFamily="2" charset="0"/>
              </a:rPr>
              <a:t>Les résidents ont le </a:t>
            </a:r>
            <a:r>
              <a:rPr lang="fr-FR" dirty="0" err="1" smtClean="0">
                <a:latin typeface="MV Boli" panose="02000500030200090000" pitchFamily="2" charset="0"/>
                <a:cs typeface="MV Boli" panose="02000500030200090000" pitchFamily="2" charset="0"/>
              </a:rPr>
              <a:t>Goudurix</a:t>
            </a:r>
            <a:endParaRPr lang="fr-FR" dirty="0">
              <a:latin typeface="MV Boli" panose="02000500030200090000" pitchFamily="2" charset="0"/>
              <a:cs typeface="MV Boli" panose="02000500030200090000" pitchFamily="2" charset="0"/>
            </a:endParaRPr>
          </a:p>
          <a:p>
            <a:pPr algn="ctr"/>
            <a:r>
              <a:rPr lang="fr-FR" dirty="0" smtClean="0">
                <a:latin typeface="MV Boli" panose="02000500030200090000" pitchFamily="2" charset="0"/>
                <a:cs typeface="MV Boli" panose="02000500030200090000" pitchFamily="2" charset="0"/>
              </a:rPr>
              <a:t>au Parc Astérix !</a:t>
            </a:r>
          </a:p>
          <a:p>
            <a:endParaRPr lang="fr-FR" dirty="0"/>
          </a:p>
        </p:txBody>
      </p:sp>
    </p:spTree>
    <p:extLst>
      <p:ext uri="{BB962C8B-B14F-4D97-AF65-F5344CB8AC3E}">
        <p14:creationId xmlns:p14="http://schemas.microsoft.com/office/powerpoint/2010/main" val="14463921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99646" y="365126"/>
            <a:ext cx="3025589" cy="1003650"/>
          </a:xfrm>
        </p:spPr>
        <p:txBody>
          <a:bodyPr>
            <a:normAutofit fontScale="90000"/>
          </a:bodyPr>
          <a:lstStyle/>
          <a:p>
            <a:r>
              <a:rPr lang="fr-FR" b="1" i="1" dirty="0">
                <a:effectLst>
                  <a:outerShdw dist="37630" dir="2700000">
                    <a:srgbClr val="ED7D31"/>
                  </a:outerShdw>
                </a:effectLst>
              </a:rPr>
              <a:t>AOUT 2020</a:t>
            </a:r>
            <a:r>
              <a:rPr lang="fr-FR" dirty="0"/>
              <a:t/>
            </a:r>
            <a:br>
              <a:rPr lang="fr-FR" dirty="0"/>
            </a:br>
            <a:endParaRPr lang="fr-FR" dirty="0"/>
          </a:p>
        </p:txBody>
      </p:sp>
      <p:pic>
        <p:nvPicPr>
          <p:cNvPr id="4" name="Image 3"/>
          <p:cNvPicPr>
            <a:picLocks noChangeAspect="1"/>
          </p:cNvPicPr>
          <p:nvPr/>
        </p:nvPicPr>
        <p:blipFill>
          <a:blip r:embed="rId2"/>
          <a:stretch>
            <a:fillRect/>
          </a:stretch>
        </p:blipFill>
        <p:spPr>
          <a:xfrm>
            <a:off x="1543424" y="3065463"/>
            <a:ext cx="2731245" cy="2475191"/>
          </a:xfrm>
          <a:prstGeom prst="rect">
            <a:avLst/>
          </a:prstGeom>
        </p:spPr>
      </p:pic>
      <p:pic>
        <p:nvPicPr>
          <p:cNvPr id="5" name="Image 4"/>
          <p:cNvPicPr>
            <a:picLocks noChangeAspect="1"/>
          </p:cNvPicPr>
          <p:nvPr/>
        </p:nvPicPr>
        <p:blipFill>
          <a:blip r:embed="rId3"/>
          <a:stretch>
            <a:fillRect/>
          </a:stretch>
        </p:blipFill>
        <p:spPr>
          <a:xfrm>
            <a:off x="6457351" y="2754540"/>
            <a:ext cx="2450804" cy="3097036"/>
          </a:xfrm>
          <a:prstGeom prst="rect">
            <a:avLst/>
          </a:prstGeom>
        </p:spPr>
      </p:pic>
      <p:sp>
        <p:nvSpPr>
          <p:cNvPr id="6" name="Rectangle 5"/>
          <p:cNvSpPr/>
          <p:nvPr/>
        </p:nvSpPr>
        <p:spPr>
          <a:xfrm>
            <a:off x="497541" y="1368776"/>
            <a:ext cx="11147611" cy="1200329"/>
          </a:xfrm>
          <a:prstGeom prst="rect">
            <a:avLst/>
          </a:prstGeom>
        </p:spPr>
        <p:txBody>
          <a:bodyPr wrap="square">
            <a:spAutoFit/>
          </a:bodyPr>
          <a:lstStyle/>
          <a:p>
            <a:pPr indent="450215" algn="just">
              <a:spcAft>
                <a:spcPts val="0"/>
              </a:spcAft>
            </a:pPr>
            <a:r>
              <a:rPr lang="fr-FR" kern="150" dirty="0">
                <a:latin typeface="MV Boli" panose="02000500030200090000" pitchFamily="2" charset="0"/>
                <a:ea typeface="Arial Unicode MS"/>
                <a:cs typeface="Arial Unicode MS"/>
              </a:rPr>
              <a:t>Après un break de 15 jours le foyer ouvre à nouveau son accueil le 16 aout une semaine avant la reprise à l’ESAT/SAS. Comme en juillet des activités, sorties, ont été organisées par les résidents et Point(S) Commun(S) :  restaurant, zoo de Thoiry, pique-nique, Montmartre et soirée au Château de Versailles et théâtre en plein air ont fait partis des festivités. </a:t>
            </a:r>
            <a:endParaRPr lang="fr-FR" sz="1600" kern="150" dirty="0">
              <a:effectLst/>
              <a:latin typeface="Times New Roman" panose="02020603050405020304" pitchFamily="18" charset="0"/>
              <a:ea typeface="Arial Unicode MS"/>
              <a:cs typeface="Arial Unicode MS"/>
            </a:endParaRPr>
          </a:p>
        </p:txBody>
      </p:sp>
      <p:sp>
        <p:nvSpPr>
          <p:cNvPr id="3" name="ZoneTexte 2"/>
          <p:cNvSpPr txBox="1"/>
          <p:nvPr/>
        </p:nvSpPr>
        <p:spPr>
          <a:xfrm>
            <a:off x="382386" y="5851576"/>
            <a:ext cx="4397432" cy="923330"/>
          </a:xfrm>
          <a:prstGeom prst="rect">
            <a:avLst/>
          </a:prstGeom>
          <a:noFill/>
        </p:spPr>
        <p:txBody>
          <a:bodyPr wrap="square" rtlCol="0">
            <a:spAutoFit/>
          </a:bodyPr>
          <a:lstStyle/>
          <a:p>
            <a:r>
              <a:rPr lang="fr-FR" dirty="0" smtClean="0">
                <a:latin typeface="MV Boli" panose="02000500030200090000" pitchFamily="2" charset="0"/>
                <a:cs typeface="MV Boli" panose="02000500030200090000" pitchFamily="2" charset="0"/>
              </a:rPr>
              <a:t>Emmanuelle et Vanessa profitent d’un dîner breton dans une crêperie du quartier.</a:t>
            </a:r>
            <a:endParaRPr lang="fr-FR" dirty="0">
              <a:latin typeface="MV Boli" panose="02000500030200090000" pitchFamily="2" charset="0"/>
              <a:cs typeface="MV Boli" panose="02000500030200090000" pitchFamily="2" charset="0"/>
            </a:endParaRPr>
          </a:p>
        </p:txBody>
      </p:sp>
      <p:sp>
        <p:nvSpPr>
          <p:cNvPr id="7" name="ZoneTexte 6"/>
          <p:cNvSpPr txBox="1"/>
          <p:nvPr/>
        </p:nvSpPr>
        <p:spPr>
          <a:xfrm>
            <a:off x="9030232" y="3065463"/>
            <a:ext cx="1555455" cy="923330"/>
          </a:xfrm>
          <a:prstGeom prst="rect">
            <a:avLst/>
          </a:prstGeom>
          <a:noFill/>
        </p:spPr>
        <p:txBody>
          <a:bodyPr wrap="square" rtlCol="0">
            <a:spAutoFit/>
          </a:bodyPr>
          <a:lstStyle/>
          <a:p>
            <a:r>
              <a:rPr lang="fr-FR" dirty="0" smtClean="0">
                <a:latin typeface="MV Boli" panose="02000500030200090000" pitchFamily="2" charset="0"/>
                <a:cs typeface="MV Boli" panose="02000500030200090000" pitchFamily="2" charset="0"/>
              </a:rPr>
              <a:t>Après-midi</a:t>
            </a:r>
          </a:p>
          <a:p>
            <a:endParaRPr lang="fr-FR" dirty="0" smtClean="0"/>
          </a:p>
          <a:p>
            <a:r>
              <a:rPr lang="fr-FR" dirty="0" smtClean="0">
                <a:latin typeface="MV Boli" panose="02000500030200090000" pitchFamily="2" charset="0"/>
                <a:cs typeface="MV Boli" panose="02000500030200090000" pitchFamily="2" charset="0"/>
              </a:rPr>
              <a:t>Pique-nique</a:t>
            </a:r>
          </a:p>
        </p:txBody>
      </p:sp>
      <p:sp>
        <p:nvSpPr>
          <p:cNvPr id="8" name="ZoneTexte 7"/>
          <p:cNvSpPr txBox="1"/>
          <p:nvPr/>
        </p:nvSpPr>
        <p:spPr>
          <a:xfrm>
            <a:off x="6005374" y="6035040"/>
            <a:ext cx="4580313" cy="646331"/>
          </a:xfrm>
          <a:prstGeom prst="rect">
            <a:avLst/>
          </a:prstGeom>
          <a:noFill/>
        </p:spPr>
        <p:txBody>
          <a:bodyPr wrap="square" rtlCol="0">
            <a:spAutoFit/>
          </a:bodyPr>
          <a:lstStyle/>
          <a:p>
            <a:r>
              <a:rPr lang="fr-FR" dirty="0">
                <a:latin typeface="MV Boli" panose="02000500030200090000" pitchFamily="2" charset="0"/>
                <a:cs typeface="MV Boli" panose="02000500030200090000" pitchFamily="2" charset="0"/>
              </a:rPr>
              <a:t>Avec le </a:t>
            </a:r>
            <a:r>
              <a:rPr lang="fr-FR" dirty="0" smtClean="0">
                <a:latin typeface="MV Boli" panose="02000500030200090000" pitchFamily="2" charset="0"/>
                <a:cs typeface="MV Boli" panose="02000500030200090000" pitchFamily="2" charset="0"/>
              </a:rPr>
              <a:t>sourire mais </a:t>
            </a:r>
            <a:r>
              <a:rPr lang="fr-FR" dirty="0">
                <a:latin typeface="MV Boli" panose="02000500030200090000" pitchFamily="2" charset="0"/>
                <a:cs typeface="MV Boli" panose="02000500030200090000" pitchFamily="2" charset="0"/>
              </a:rPr>
              <a:t>sans </a:t>
            </a:r>
            <a:r>
              <a:rPr lang="fr-FR" dirty="0" smtClean="0">
                <a:latin typeface="MV Boli" panose="02000500030200090000" pitchFamily="2" charset="0"/>
                <a:cs typeface="MV Boli" panose="02000500030200090000" pitchFamily="2" charset="0"/>
              </a:rPr>
              <a:t>la pelouse</a:t>
            </a:r>
            <a:endParaRPr lang="fr-FR" dirty="0">
              <a:latin typeface="MV Boli" panose="02000500030200090000" pitchFamily="2" charset="0"/>
              <a:cs typeface="MV Boli" panose="02000500030200090000" pitchFamily="2" charset="0"/>
            </a:endParaRPr>
          </a:p>
          <a:p>
            <a:endParaRPr lang="fr-FR" dirty="0"/>
          </a:p>
        </p:txBody>
      </p:sp>
      <p:sp>
        <p:nvSpPr>
          <p:cNvPr id="9" name="ZoneTexte 8"/>
          <p:cNvSpPr txBox="1"/>
          <p:nvPr/>
        </p:nvSpPr>
        <p:spPr>
          <a:xfrm>
            <a:off x="9030232" y="4172257"/>
            <a:ext cx="1695797" cy="369332"/>
          </a:xfrm>
          <a:prstGeom prst="rect">
            <a:avLst/>
          </a:prstGeom>
          <a:noFill/>
        </p:spPr>
        <p:txBody>
          <a:bodyPr wrap="square" rtlCol="0">
            <a:spAutoFit/>
          </a:bodyPr>
          <a:lstStyle/>
          <a:p>
            <a:r>
              <a:rPr lang="fr-FR" dirty="0" smtClean="0"/>
              <a:t>A </a:t>
            </a:r>
            <a:r>
              <a:rPr lang="fr-FR" dirty="0" smtClean="0">
                <a:latin typeface="MV Boli" panose="02000500030200090000" pitchFamily="2" charset="0"/>
                <a:cs typeface="MV Boli" panose="02000500030200090000" pitchFamily="2" charset="0"/>
              </a:rPr>
              <a:t>Vincennes</a:t>
            </a:r>
            <a:endParaRPr lang="fr-FR"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6831434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52282" y="365126"/>
            <a:ext cx="9901517" cy="441698"/>
          </a:xfrm>
        </p:spPr>
        <p:txBody>
          <a:bodyPr>
            <a:normAutofit fontScale="90000"/>
          </a:bodyPr>
          <a:lstStyle/>
          <a:p>
            <a:pPr algn="ctr"/>
            <a:r>
              <a:rPr lang="fr-FR" sz="4000" b="1" u="sng" dirty="0" smtClean="0"/>
              <a:t>Le quotidien</a:t>
            </a:r>
            <a:endParaRPr lang="fr-FR" sz="4000" b="1" u="sng" dirty="0"/>
          </a:p>
        </p:txBody>
      </p:sp>
      <p:sp>
        <p:nvSpPr>
          <p:cNvPr id="3" name="Espace réservé du contenu 2"/>
          <p:cNvSpPr>
            <a:spLocks noGrp="1"/>
          </p:cNvSpPr>
          <p:nvPr>
            <p:ph idx="1"/>
          </p:nvPr>
        </p:nvSpPr>
        <p:spPr>
          <a:xfrm>
            <a:off x="1129552" y="1220507"/>
            <a:ext cx="10224247" cy="3028763"/>
          </a:xfrm>
        </p:spPr>
        <p:txBody>
          <a:bodyPr>
            <a:normAutofit fontScale="85000" lnSpcReduction="20000"/>
          </a:bodyPr>
          <a:lstStyle/>
          <a:p>
            <a:pPr algn="just"/>
            <a:r>
              <a:rPr lang="fr-FR" sz="2300" dirty="0" smtClean="0"/>
              <a:t>La volonté de l’association est de proposer aux résidents via l’accueil au foyer un accompagnement, qui leur permette de définir un projet de vie personnalisé hors de leur contexte familial et également d’acquérir une meilleure autonomie dans l’optique de pouvoir à moyen terme prétendre à une vie en appartement inscrit dans la cité.  Pour cela ils participent au quotidien à la préparation des repas, l’entretien de leur espace privé, mais aussi du collectif, l’entretien de leur linge. L’ensemble de ces    </a:t>
            </a:r>
          </a:p>
          <a:p>
            <a:pPr algn="just"/>
            <a:r>
              <a:rPr lang="fr-FR" sz="2300" dirty="0" smtClean="0"/>
              <a:t>démarches étant accompagné par l’équipe éducative, la maitresse de maison, les </a:t>
            </a:r>
            <a:r>
              <a:rPr lang="fr-FR" sz="2300" dirty="0" err="1" smtClean="0"/>
              <a:t>surveillant.e.s</a:t>
            </a:r>
            <a:r>
              <a:rPr lang="fr-FR" sz="2300" dirty="0" smtClean="0"/>
              <a:t> de nuits et la conseillère en économie sociale et familiale qui propose aussi des ateliers autour de la vie citoyenne, du budget et des démarches administratives. </a:t>
            </a:r>
          </a:p>
          <a:p>
            <a:pPr algn="just"/>
            <a:r>
              <a:rPr lang="fr-FR" sz="2300" dirty="0" smtClean="0"/>
              <a:t>Le quotidien c’est également des moments festifs, ludiques et de création. On fête les anniversaires, on invite des amis, il y a des temps d’échanges sur l’organisation et le fonctionnement du foyer.</a:t>
            </a:r>
          </a:p>
          <a:p>
            <a:endParaRPr lang="fr-FR" dirty="0" smtClean="0"/>
          </a:p>
          <a:p>
            <a:endParaRPr lang="fr-FR" dirty="0"/>
          </a:p>
        </p:txBody>
      </p:sp>
      <p:pic>
        <p:nvPicPr>
          <p:cNvPr id="4" name="Image 3"/>
          <p:cNvPicPr>
            <a:picLocks noChangeAspect="1"/>
          </p:cNvPicPr>
          <p:nvPr/>
        </p:nvPicPr>
        <p:blipFill>
          <a:blip r:embed="rId2"/>
          <a:stretch>
            <a:fillRect/>
          </a:stretch>
        </p:blipFill>
        <p:spPr>
          <a:xfrm>
            <a:off x="4840135" y="4023600"/>
            <a:ext cx="2054530" cy="2737341"/>
          </a:xfrm>
          <a:prstGeom prst="rect">
            <a:avLst/>
          </a:prstGeom>
        </p:spPr>
      </p:pic>
    </p:spTree>
    <p:extLst>
      <p:ext uri="{BB962C8B-B14F-4D97-AF65-F5344CB8AC3E}">
        <p14:creationId xmlns:p14="http://schemas.microsoft.com/office/powerpoint/2010/main" val="20508613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74320" y="970268"/>
            <a:ext cx="2548349" cy="2548349"/>
          </a:xfrm>
          <a:prstGeom prst="rect">
            <a:avLst/>
          </a:prstGeom>
        </p:spPr>
      </p:pic>
      <p:pic>
        <p:nvPicPr>
          <p:cNvPr id="3" name="Image 2"/>
          <p:cNvPicPr>
            <a:picLocks noChangeAspect="1"/>
          </p:cNvPicPr>
          <p:nvPr/>
        </p:nvPicPr>
        <p:blipFill>
          <a:blip r:embed="rId3"/>
          <a:stretch>
            <a:fillRect/>
          </a:stretch>
        </p:blipFill>
        <p:spPr>
          <a:xfrm>
            <a:off x="7744583" y="783501"/>
            <a:ext cx="3895682" cy="2078916"/>
          </a:xfrm>
          <a:prstGeom prst="rect">
            <a:avLst/>
          </a:prstGeom>
        </p:spPr>
      </p:pic>
      <p:pic>
        <p:nvPicPr>
          <p:cNvPr id="4" name="Image 3"/>
          <p:cNvPicPr>
            <a:picLocks noChangeAspect="1"/>
          </p:cNvPicPr>
          <p:nvPr/>
        </p:nvPicPr>
        <p:blipFill>
          <a:blip r:embed="rId4"/>
          <a:stretch>
            <a:fillRect/>
          </a:stretch>
        </p:blipFill>
        <p:spPr>
          <a:xfrm>
            <a:off x="3646861" y="3035011"/>
            <a:ext cx="3651821" cy="2792210"/>
          </a:xfrm>
          <a:prstGeom prst="rect">
            <a:avLst/>
          </a:prstGeom>
        </p:spPr>
      </p:pic>
      <p:sp>
        <p:nvSpPr>
          <p:cNvPr id="6" name="ZoneTexte 5"/>
          <p:cNvSpPr txBox="1"/>
          <p:nvPr/>
        </p:nvSpPr>
        <p:spPr>
          <a:xfrm>
            <a:off x="7476238" y="340822"/>
            <a:ext cx="4028577" cy="369332"/>
          </a:xfrm>
          <a:prstGeom prst="rect">
            <a:avLst/>
          </a:prstGeom>
          <a:noFill/>
        </p:spPr>
        <p:txBody>
          <a:bodyPr wrap="square" rtlCol="0">
            <a:spAutoFit/>
          </a:bodyPr>
          <a:lstStyle/>
          <a:p>
            <a:pPr algn="ctr"/>
            <a:r>
              <a:rPr lang="fr-FR" dirty="0" smtClean="0">
                <a:latin typeface="MV Boli" panose="02000500030200090000" pitchFamily="2" charset="0"/>
                <a:cs typeface="MV Boli" panose="02000500030200090000" pitchFamily="2" charset="0"/>
              </a:rPr>
              <a:t>Le chat du foyer fait la sieste </a:t>
            </a:r>
            <a:r>
              <a:rPr lang="fr-FR" dirty="0" smtClean="0"/>
              <a:t>…</a:t>
            </a:r>
            <a:endParaRPr lang="fr-FR" dirty="0"/>
          </a:p>
        </p:txBody>
      </p:sp>
      <p:sp>
        <p:nvSpPr>
          <p:cNvPr id="7" name="ZoneTexte 6"/>
          <p:cNvSpPr txBox="1"/>
          <p:nvPr/>
        </p:nvSpPr>
        <p:spPr>
          <a:xfrm>
            <a:off x="174567" y="323937"/>
            <a:ext cx="4754880" cy="646331"/>
          </a:xfrm>
          <a:prstGeom prst="rect">
            <a:avLst/>
          </a:prstGeom>
          <a:noFill/>
        </p:spPr>
        <p:txBody>
          <a:bodyPr wrap="square" rtlCol="0">
            <a:spAutoFit/>
          </a:bodyPr>
          <a:lstStyle/>
          <a:p>
            <a:r>
              <a:rPr lang="fr-FR" dirty="0" smtClean="0">
                <a:latin typeface="MV Boli" panose="02000500030200090000" pitchFamily="2" charset="0"/>
                <a:cs typeface="MV Boli" panose="02000500030200090000" pitchFamily="2" charset="0"/>
              </a:rPr>
              <a:t>Frissons et rires garantis dans le tunnel aux lions</a:t>
            </a:r>
            <a:endParaRPr lang="fr-FR" dirty="0">
              <a:latin typeface="MV Boli" panose="02000500030200090000" pitchFamily="2" charset="0"/>
              <a:cs typeface="MV Boli" panose="02000500030200090000" pitchFamily="2" charset="0"/>
            </a:endParaRPr>
          </a:p>
        </p:txBody>
      </p:sp>
      <p:sp>
        <p:nvSpPr>
          <p:cNvPr id="8" name="ZoneTexte 7"/>
          <p:cNvSpPr txBox="1"/>
          <p:nvPr/>
        </p:nvSpPr>
        <p:spPr>
          <a:xfrm>
            <a:off x="174567" y="3690851"/>
            <a:ext cx="3075709" cy="646331"/>
          </a:xfrm>
          <a:prstGeom prst="rect">
            <a:avLst/>
          </a:prstGeom>
          <a:noFill/>
        </p:spPr>
        <p:txBody>
          <a:bodyPr wrap="square" rtlCol="0">
            <a:spAutoFit/>
          </a:bodyPr>
          <a:lstStyle/>
          <a:p>
            <a:r>
              <a:rPr lang="fr-FR" dirty="0" smtClean="0">
                <a:latin typeface="MV Boli" panose="02000500030200090000" pitchFamily="2" charset="0"/>
                <a:cs typeface="MV Boli" panose="02000500030200090000" pitchFamily="2" charset="0"/>
              </a:rPr>
              <a:t>Visiteurs en cages et animaux en liberté</a:t>
            </a:r>
            <a:endParaRPr lang="fr-FR" dirty="0">
              <a:latin typeface="MV Boli" panose="02000500030200090000" pitchFamily="2" charset="0"/>
              <a:cs typeface="MV Boli" panose="02000500030200090000" pitchFamily="2" charset="0"/>
            </a:endParaRPr>
          </a:p>
        </p:txBody>
      </p:sp>
      <p:sp>
        <p:nvSpPr>
          <p:cNvPr id="9" name="ZoneTexte 8"/>
          <p:cNvSpPr txBox="1"/>
          <p:nvPr/>
        </p:nvSpPr>
        <p:spPr>
          <a:xfrm>
            <a:off x="3541223" y="5968537"/>
            <a:ext cx="4203360" cy="369332"/>
          </a:xfrm>
          <a:prstGeom prst="rect">
            <a:avLst/>
          </a:prstGeom>
          <a:noFill/>
        </p:spPr>
        <p:txBody>
          <a:bodyPr wrap="square" rtlCol="0">
            <a:spAutoFit/>
          </a:bodyPr>
          <a:lstStyle/>
          <a:p>
            <a:r>
              <a:rPr lang="fr-FR" dirty="0" smtClean="0">
                <a:latin typeface="MV Boli" panose="02000500030200090000" pitchFamily="2" charset="0"/>
                <a:cs typeface="MV Boli" panose="02000500030200090000" pitchFamily="2" charset="0"/>
              </a:rPr>
              <a:t>Quatre sacrés cœurs à Montmartre</a:t>
            </a:r>
            <a:endParaRPr lang="fr-FR"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6068689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87258" y="1091507"/>
            <a:ext cx="2627604" cy="3475021"/>
          </a:xfrm>
          <a:prstGeom prst="rect">
            <a:avLst/>
          </a:prstGeom>
        </p:spPr>
      </p:pic>
      <p:pic>
        <p:nvPicPr>
          <p:cNvPr id="3" name="Image 2"/>
          <p:cNvPicPr>
            <a:picLocks noChangeAspect="1"/>
          </p:cNvPicPr>
          <p:nvPr/>
        </p:nvPicPr>
        <p:blipFill>
          <a:blip r:embed="rId3"/>
          <a:stretch>
            <a:fillRect/>
          </a:stretch>
        </p:blipFill>
        <p:spPr>
          <a:xfrm>
            <a:off x="7207147" y="969826"/>
            <a:ext cx="4705969" cy="2703183"/>
          </a:xfrm>
          <a:prstGeom prst="rect">
            <a:avLst/>
          </a:prstGeom>
        </p:spPr>
      </p:pic>
      <p:pic>
        <p:nvPicPr>
          <p:cNvPr id="4" name="Image 3"/>
          <p:cNvPicPr>
            <a:picLocks noChangeAspect="1"/>
          </p:cNvPicPr>
          <p:nvPr/>
        </p:nvPicPr>
        <p:blipFill>
          <a:blip r:embed="rId4"/>
          <a:stretch>
            <a:fillRect/>
          </a:stretch>
        </p:blipFill>
        <p:spPr>
          <a:xfrm>
            <a:off x="3200348" y="3108960"/>
            <a:ext cx="3785758" cy="3022782"/>
          </a:xfrm>
          <a:prstGeom prst="rect">
            <a:avLst/>
          </a:prstGeom>
        </p:spPr>
      </p:pic>
      <p:sp>
        <p:nvSpPr>
          <p:cNvPr id="5" name="ZoneTexte 4"/>
          <p:cNvSpPr txBox="1"/>
          <p:nvPr/>
        </p:nvSpPr>
        <p:spPr>
          <a:xfrm>
            <a:off x="401772" y="280936"/>
            <a:ext cx="3981797" cy="923330"/>
          </a:xfrm>
          <a:prstGeom prst="rect">
            <a:avLst/>
          </a:prstGeom>
          <a:noFill/>
        </p:spPr>
        <p:txBody>
          <a:bodyPr wrap="square" rtlCol="0">
            <a:spAutoFit/>
          </a:bodyPr>
          <a:lstStyle/>
          <a:p>
            <a:r>
              <a:rPr lang="fr-FR" dirty="0" smtClean="0">
                <a:latin typeface="MV Boli" panose="02000500030200090000" pitchFamily="2" charset="0"/>
                <a:cs typeface="MV Boli" panose="02000500030200090000" pitchFamily="2" charset="0"/>
              </a:rPr>
              <a:t>Virée en funiculaire à Montmartre pour les plus téméraires.</a:t>
            </a:r>
          </a:p>
          <a:p>
            <a:endParaRPr lang="fr-FR" dirty="0"/>
          </a:p>
        </p:txBody>
      </p:sp>
      <p:sp>
        <p:nvSpPr>
          <p:cNvPr id="6" name="ZoneTexte 5"/>
          <p:cNvSpPr txBox="1"/>
          <p:nvPr/>
        </p:nvSpPr>
        <p:spPr>
          <a:xfrm>
            <a:off x="7437119" y="280936"/>
            <a:ext cx="4580313" cy="646331"/>
          </a:xfrm>
          <a:prstGeom prst="rect">
            <a:avLst/>
          </a:prstGeom>
          <a:noFill/>
        </p:spPr>
        <p:txBody>
          <a:bodyPr wrap="square" rtlCol="0">
            <a:spAutoFit/>
          </a:bodyPr>
          <a:lstStyle/>
          <a:p>
            <a:r>
              <a:rPr lang="fr-FR" dirty="0" smtClean="0">
                <a:latin typeface="MV Boli" panose="02000500030200090000" pitchFamily="2" charset="0"/>
                <a:cs typeface="MV Boli" panose="02000500030200090000" pitchFamily="2" charset="0"/>
              </a:rPr>
              <a:t>A Versailles chez le Roi Soleil, malgré une météo peu clémente.</a:t>
            </a:r>
            <a:endParaRPr lang="fr-FR" dirty="0">
              <a:latin typeface="MV Boli" panose="02000500030200090000" pitchFamily="2" charset="0"/>
              <a:cs typeface="MV Boli" panose="02000500030200090000" pitchFamily="2" charset="0"/>
            </a:endParaRPr>
          </a:p>
        </p:txBody>
      </p:sp>
      <p:sp>
        <p:nvSpPr>
          <p:cNvPr id="7" name="ZoneTexte 6"/>
          <p:cNvSpPr txBox="1"/>
          <p:nvPr/>
        </p:nvSpPr>
        <p:spPr>
          <a:xfrm>
            <a:off x="3823804" y="6191867"/>
            <a:ext cx="4801651" cy="369332"/>
          </a:xfrm>
          <a:prstGeom prst="rect">
            <a:avLst/>
          </a:prstGeom>
          <a:noFill/>
        </p:spPr>
        <p:txBody>
          <a:bodyPr wrap="square" rtlCol="0">
            <a:spAutoFit/>
          </a:bodyPr>
          <a:lstStyle/>
          <a:p>
            <a:r>
              <a:rPr lang="fr-FR" dirty="0" smtClean="0">
                <a:latin typeface="MV Boli" panose="02000500030200090000" pitchFamily="2" charset="0"/>
                <a:cs typeface="MV Boli" panose="02000500030200090000" pitchFamily="2" charset="0"/>
              </a:rPr>
              <a:t>Théâtre en plein herbe</a:t>
            </a:r>
            <a:endParaRPr lang="fr-FR"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4238485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43518" y="378573"/>
            <a:ext cx="5562600" cy="1261968"/>
          </a:xfrm>
        </p:spPr>
        <p:txBody>
          <a:bodyPr>
            <a:normAutofit fontScale="90000"/>
          </a:bodyPr>
          <a:lstStyle/>
          <a:p>
            <a:r>
              <a:rPr lang="fr-FR" b="1" i="1" dirty="0">
                <a:effectLst>
                  <a:outerShdw dist="37630" dir="2700000">
                    <a:srgbClr val="ED7D31"/>
                  </a:outerShdw>
                </a:effectLst>
              </a:rPr>
              <a:t>SEPTEMBRE 2020</a:t>
            </a:r>
            <a:r>
              <a:rPr lang="fr-FR" dirty="0"/>
              <a:t/>
            </a:r>
            <a:br>
              <a:rPr lang="fr-FR" dirty="0"/>
            </a:br>
            <a:endParaRPr lang="fr-FR" dirty="0"/>
          </a:p>
        </p:txBody>
      </p:sp>
      <p:pic>
        <p:nvPicPr>
          <p:cNvPr id="4" name="Image 3"/>
          <p:cNvPicPr>
            <a:picLocks noChangeAspect="1"/>
          </p:cNvPicPr>
          <p:nvPr/>
        </p:nvPicPr>
        <p:blipFill>
          <a:blip r:embed="rId2"/>
          <a:stretch>
            <a:fillRect/>
          </a:stretch>
        </p:blipFill>
        <p:spPr>
          <a:xfrm>
            <a:off x="8103138" y="1949822"/>
            <a:ext cx="3066554" cy="2298391"/>
          </a:xfrm>
          <a:prstGeom prst="rect">
            <a:avLst/>
          </a:prstGeom>
        </p:spPr>
      </p:pic>
      <p:pic>
        <p:nvPicPr>
          <p:cNvPr id="5" name="Image 4"/>
          <p:cNvPicPr>
            <a:picLocks noChangeAspect="1"/>
          </p:cNvPicPr>
          <p:nvPr/>
        </p:nvPicPr>
        <p:blipFill>
          <a:blip r:embed="rId3"/>
          <a:stretch>
            <a:fillRect/>
          </a:stretch>
        </p:blipFill>
        <p:spPr>
          <a:xfrm>
            <a:off x="263503" y="1949822"/>
            <a:ext cx="3031025" cy="2271543"/>
          </a:xfrm>
          <a:prstGeom prst="rect">
            <a:avLst/>
          </a:prstGeom>
        </p:spPr>
      </p:pic>
      <p:pic>
        <p:nvPicPr>
          <p:cNvPr id="7" name="Image 6"/>
          <p:cNvPicPr>
            <a:picLocks noChangeAspect="1"/>
          </p:cNvPicPr>
          <p:nvPr/>
        </p:nvPicPr>
        <p:blipFill>
          <a:blip r:embed="rId4"/>
          <a:stretch>
            <a:fillRect/>
          </a:stretch>
        </p:blipFill>
        <p:spPr>
          <a:xfrm>
            <a:off x="3554819" y="4596654"/>
            <a:ext cx="4249280" cy="2048434"/>
          </a:xfrm>
          <a:prstGeom prst="rect">
            <a:avLst/>
          </a:prstGeom>
        </p:spPr>
      </p:pic>
      <p:sp>
        <p:nvSpPr>
          <p:cNvPr id="8" name="Rectangle 7"/>
          <p:cNvSpPr/>
          <p:nvPr/>
        </p:nvSpPr>
        <p:spPr>
          <a:xfrm>
            <a:off x="3397941" y="2288330"/>
            <a:ext cx="4563035" cy="2308324"/>
          </a:xfrm>
          <a:prstGeom prst="rect">
            <a:avLst/>
          </a:prstGeom>
        </p:spPr>
        <p:txBody>
          <a:bodyPr wrap="square">
            <a:spAutoFit/>
          </a:bodyPr>
          <a:lstStyle/>
          <a:p>
            <a:pPr algn="just">
              <a:spcAft>
                <a:spcPts val="0"/>
              </a:spcAft>
            </a:pPr>
            <a:r>
              <a:rPr lang="fr-FR" kern="150" dirty="0">
                <a:latin typeface="MV Boli" panose="02000500030200090000" pitchFamily="2" charset="0"/>
                <a:ea typeface="Arial Unicode MS"/>
                <a:cs typeface="Arial Unicode MS"/>
              </a:rPr>
              <a:t>Atelier Blog 29/09/20 : l’atelier blog permet aux résidents de faire découvrir leur vie au foyer que ce soit pour le quotidien, les loisirs, leurs envies, leurs parcours. Pour la rédaction des textes, ils sont accompagnés bénévolement par une voisine journaliste, Lise-Marie </a:t>
            </a:r>
            <a:r>
              <a:rPr lang="fr-FR" kern="150" dirty="0" err="1">
                <a:latin typeface="MV Boli" panose="02000500030200090000" pitchFamily="2" charset="0"/>
                <a:ea typeface="Arial Unicode MS"/>
                <a:cs typeface="Arial Unicode MS"/>
              </a:rPr>
              <a:t>Ranner</a:t>
            </a:r>
            <a:r>
              <a:rPr lang="fr-FR" kern="150" dirty="0">
                <a:latin typeface="MV Boli" panose="02000500030200090000" pitchFamily="2" charset="0"/>
                <a:ea typeface="Arial Unicode MS"/>
                <a:cs typeface="Arial Unicode MS"/>
              </a:rPr>
              <a:t> </a:t>
            </a:r>
            <a:r>
              <a:rPr lang="fr-FR" kern="150" dirty="0" err="1">
                <a:latin typeface="MV Boli" panose="02000500030200090000" pitchFamily="2" charset="0"/>
                <a:ea typeface="Arial Unicode MS"/>
                <a:cs typeface="Arial Unicode MS"/>
              </a:rPr>
              <a:t>Luxin</a:t>
            </a:r>
            <a:endParaRPr lang="fr-FR" sz="1600" kern="150" dirty="0">
              <a:effectLst/>
              <a:latin typeface="Times New Roman" panose="02020603050405020304" pitchFamily="18" charset="0"/>
              <a:ea typeface="Arial Unicode MS"/>
              <a:cs typeface="Arial Unicode MS"/>
            </a:endParaRPr>
          </a:p>
        </p:txBody>
      </p:sp>
      <p:sp>
        <p:nvSpPr>
          <p:cNvPr id="9" name="Rectangle 8"/>
          <p:cNvSpPr/>
          <p:nvPr/>
        </p:nvSpPr>
        <p:spPr>
          <a:xfrm>
            <a:off x="2510118" y="1069334"/>
            <a:ext cx="8234082" cy="369332"/>
          </a:xfrm>
          <a:prstGeom prst="rect">
            <a:avLst/>
          </a:prstGeom>
        </p:spPr>
        <p:txBody>
          <a:bodyPr wrap="square">
            <a:spAutoFit/>
          </a:bodyPr>
          <a:lstStyle/>
          <a:p>
            <a:pPr algn="just">
              <a:spcAft>
                <a:spcPts val="0"/>
              </a:spcAft>
            </a:pPr>
            <a:r>
              <a:rPr lang="fr-FR" kern="150" dirty="0">
                <a:latin typeface="MV Boli" panose="02000500030200090000" pitchFamily="2" charset="0"/>
                <a:ea typeface="Arial Unicode MS"/>
                <a:cs typeface="Arial Unicode MS"/>
              </a:rPr>
              <a:t>Une visite au Planétarium suivi d’une projection 06/09/20 </a:t>
            </a:r>
            <a:endParaRPr lang="fr-FR" sz="1600" kern="150" dirty="0">
              <a:effectLst/>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29317906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95400" y="338231"/>
            <a:ext cx="10515600" cy="1094831"/>
          </a:xfrm>
        </p:spPr>
        <p:txBody>
          <a:bodyPr>
            <a:normAutofit fontScale="90000"/>
          </a:bodyPr>
          <a:lstStyle/>
          <a:p>
            <a:r>
              <a:rPr lang="fr-FR" b="1" i="1" dirty="0" smtClean="0">
                <a:effectLst>
                  <a:outerShdw dist="37630" dir="2700000">
                    <a:srgbClr val="ED7D31"/>
                  </a:outerShdw>
                </a:effectLst>
              </a:rPr>
              <a:t>OCTOBRE 2020</a:t>
            </a:r>
            <a:r>
              <a:rPr lang="fr-FR" dirty="0" smtClean="0"/>
              <a:t/>
            </a:r>
            <a:br>
              <a:rPr lang="fr-FR" dirty="0" smtClean="0"/>
            </a:br>
            <a:endParaRPr lang="fr-FR" dirty="0"/>
          </a:p>
        </p:txBody>
      </p:sp>
      <p:pic>
        <p:nvPicPr>
          <p:cNvPr id="4" name="Image 3"/>
          <p:cNvPicPr>
            <a:picLocks noChangeAspect="1"/>
          </p:cNvPicPr>
          <p:nvPr/>
        </p:nvPicPr>
        <p:blipFill>
          <a:blip r:embed="rId2"/>
          <a:stretch>
            <a:fillRect/>
          </a:stretch>
        </p:blipFill>
        <p:spPr>
          <a:xfrm>
            <a:off x="3704580" y="3595435"/>
            <a:ext cx="4029805" cy="2975106"/>
          </a:xfrm>
          <a:prstGeom prst="rect">
            <a:avLst/>
          </a:prstGeom>
        </p:spPr>
      </p:pic>
      <p:sp>
        <p:nvSpPr>
          <p:cNvPr id="5" name="Rectangle 4"/>
          <p:cNvSpPr/>
          <p:nvPr/>
        </p:nvSpPr>
        <p:spPr>
          <a:xfrm>
            <a:off x="389965" y="1092858"/>
            <a:ext cx="11421035" cy="2031325"/>
          </a:xfrm>
          <a:prstGeom prst="rect">
            <a:avLst/>
          </a:prstGeom>
        </p:spPr>
        <p:txBody>
          <a:bodyPr wrap="square">
            <a:spAutoFit/>
          </a:bodyPr>
          <a:lstStyle/>
          <a:p>
            <a:pPr algn="just">
              <a:spcAft>
                <a:spcPts val="0"/>
              </a:spcAft>
            </a:pPr>
            <a:r>
              <a:rPr lang="fr-FR" b="1" kern="150" dirty="0">
                <a:latin typeface="MV Boli" panose="02000500030200090000" pitchFamily="2" charset="0"/>
                <a:ea typeface="Arial Unicode MS"/>
                <a:cs typeface="Arial Unicode MS"/>
              </a:rPr>
              <a:t>Sortie ciné « </a:t>
            </a:r>
            <a:r>
              <a:rPr lang="fr-FR" b="1" kern="150" dirty="0" err="1">
                <a:latin typeface="MV Boli" panose="02000500030200090000" pitchFamily="2" charset="0"/>
                <a:ea typeface="Arial Unicode MS"/>
                <a:cs typeface="Arial Unicode MS"/>
              </a:rPr>
              <a:t>Africa</a:t>
            </a:r>
            <a:r>
              <a:rPr lang="fr-FR" b="1" kern="150" dirty="0">
                <a:latin typeface="MV Boli" panose="02000500030200090000" pitchFamily="2" charset="0"/>
                <a:ea typeface="Arial Unicode MS"/>
                <a:cs typeface="Arial Unicode MS"/>
              </a:rPr>
              <a:t> Mia » 05/10/20</a:t>
            </a:r>
            <a:endParaRPr lang="fr-FR" sz="1600" kern="150" dirty="0" smtClean="0">
              <a:effectLst/>
              <a:latin typeface="Times New Roman" panose="02020603050405020304" pitchFamily="18" charset="0"/>
              <a:ea typeface="Arial Unicode MS"/>
              <a:cs typeface="Arial Unicode MS"/>
            </a:endParaRPr>
          </a:p>
          <a:p>
            <a:pPr indent="450215">
              <a:spcAft>
                <a:spcPts val="0"/>
              </a:spcAft>
            </a:pPr>
            <a:r>
              <a:rPr lang="fr-FR" kern="150" dirty="0">
                <a:latin typeface="MV Boli" panose="02000500030200090000" pitchFamily="2" charset="0"/>
                <a:ea typeface="Arial Unicode MS"/>
                <a:cs typeface="Arial Unicode MS"/>
              </a:rPr>
              <a:t> </a:t>
            </a:r>
            <a:endParaRPr lang="fr-FR" sz="1600" kern="150" dirty="0" smtClean="0">
              <a:effectLst/>
              <a:latin typeface="Times New Roman" panose="02020603050405020304" pitchFamily="18" charset="0"/>
              <a:ea typeface="Arial Unicode MS"/>
              <a:cs typeface="Arial Unicode MS"/>
            </a:endParaRPr>
          </a:p>
          <a:p>
            <a:pPr algn="just">
              <a:spcAft>
                <a:spcPts val="0"/>
              </a:spcAft>
            </a:pPr>
            <a:r>
              <a:rPr lang="fr-FR" kern="150" dirty="0">
                <a:solidFill>
                  <a:srgbClr val="333333"/>
                </a:solidFill>
                <a:latin typeface="MV Boli" panose="02000500030200090000" pitchFamily="2" charset="0"/>
                <a:ea typeface="Arial Unicode MS"/>
                <a:cs typeface="Arial Unicode MS"/>
              </a:rPr>
              <a:t>C'est une histoire qui commence en pleine guerre froide, en 1964, quand dix musiciens maliens débarquent dans la Havane de Castro pour y étudier la musique. En brassant les sonorités ils deviennent le premier groupe afro-cubain de l'histoire : les </a:t>
            </a:r>
            <a:r>
              <a:rPr lang="fr-FR" kern="150" dirty="0" err="1">
                <a:solidFill>
                  <a:srgbClr val="333333"/>
                </a:solidFill>
                <a:latin typeface="MV Boli" panose="02000500030200090000" pitchFamily="2" charset="0"/>
                <a:ea typeface="Arial Unicode MS"/>
                <a:cs typeface="Arial Unicode MS"/>
              </a:rPr>
              <a:t>Maravillas</a:t>
            </a:r>
            <a:r>
              <a:rPr lang="fr-FR" kern="150" dirty="0">
                <a:solidFill>
                  <a:srgbClr val="333333"/>
                </a:solidFill>
                <a:latin typeface="MV Boli" panose="02000500030200090000" pitchFamily="2" charset="0"/>
                <a:ea typeface="Arial Unicode MS"/>
                <a:cs typeface="Arial Unicode MS"/>
              </a:rPr>
              <a:t> de Mali. Cinquante ans plus tard, entre Bamako et la Havane, nous partons à la recherche du maestro </a:t>
            </a:r>
            <a:r>
              <a:rPr lang="fr-FR" kern="150" dirty="0" err="1">
                <a:solidFill>
                  <a:srgbClr val="333333"/>
                </a:solidFill>
                <a:latin typeface="MV Boli" panose="02000500030200090000" pitchFamily="2" charset="0"/>
                <a:ea typeface="Arial Unicode MS"/>
                <a:cs typeface="Arial Unicode MS"/>
              </a:rPr>
              <a:t>Boncana</a:t>
            </a:r>
            <a:r>
              <a:rPr lang="fr-FR" kern="150" dirty="0">
                <a:solidFill>
                  <a:srgbClr val="333333"/>
                </a:solidFill>
                <a:latin typeface="MV Boli" panose="02000500030200090000" pitchFamily="2" charset="0"/>
                <a:ea typeface="Arial Unicode MS"/>
                <a:cs typeface="Arial Unicode MS"/>
              </a:rPr>
              <a:t> </a:t>
            </a:r>
            <a:r>
              <a:rPr lang="fr-FR" kern="150" dirty="0" err="1">
                <a:solidFill>
                  <a:srgbClr val="333333"/>
                </a:solidFill>
                <a:latin typeface="MV Boli" panose="02000500030200090000" pitchFamily="2" charset="0"/>
                <a:ea typeface="Arial Unicode MS"/>
                <a:cs typeface="Arial Unicode MS"/>
              </a:rPr>
              <a:t>Mai</a:t>
            </a:r>
            <a:r>
              <a:rPr lang="fr-FR" kern="150" dirty="0" err="1">
                <a:solidFill>
                  <a:srgbClr val="333333"/>
                </a:solidFill>
                <a:latin typeface="Times New Roman" panose="02020603050405020304" pitchFamily="18" charset="0"/>
                <a:ea typeface="Arial Unicode MS"/>
                <a:cs typeface="Times New Roman" panose="02020603050405020304" pitchFamily="18" charset="0"/>
              </a:rPr>
              <a:t>̈</a:t>
            </a:r>
            <a:r>
              <a:rPr lang="fr-FR" kern="150" dirty="0" err="1">
                <a:solidFill>
                  <a:srgbClr val="333333"/>
                </a:solidFill>
                <a:latin typeface="MV Boli" panose="02000500030200090000" pitchFamily="2" charset="0"/>
                <a:ea typeface="Arial Unicode MS"/>
                <a:cs typeface="Arial Unicode MS"/>
              </a:rPr>
              <a:t>ga</a:t>
            </a:r>
            <a:r>
              <a:rPr lang="fr-FR" kern="150" dirty="0">
                <a:solidFill>
                  <a:srgbClr val="333333"/>
                </a:solidFill>
                <a:latin typeface="MV Boli" panose="02000500030200090000" pitchFamily="2" charset="0"/>
                <a:ea typeface="Arial Unicode MS"/>
                <a:cs typeface="Arial Unicode MS"/>
              </a:rPr>
              <a:t>, son chef d'orchestre, avec le projet fou de reformer ce groupe de légende !</a:t>
            </a:r>
            <a:endParaRPr lang="fr-FR" sz="1600" kern="150" dirty="0">
              <a:effectLst/>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15465912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667145" y="2422339"/>
            <a:ext cx="5006818" cy="2768226"/>
          </a:xfrm>
          <a:prstGeom prst="rect">
            <a:avLst/>
          </a:prstGeom>
        </p:spPr>
      </p:pic>
      <p:pic>
        <p:nvPicPr>
          <p:cNvPr id="4" name="Image 3"/>
          <p:cNvPicPr>
            <a:picLocks noChangeAspect="1"/>
          </p:cNvPicPr>
          <p:nvPr/>
        </p:nvPicPr>
        <p:blipFill>
          <a:blip r:embed="rId3"/>
          <a:stretch>
            <a:fillRect/>
          </a:stretch>
        </p:blipFill>
        <p:spPr>
          <a:xfrm>
            <a:off x="6459240" y="3050029"/>
            <a:ext cx="4383404" cy="2828789"/>
          </a:xfrm>
          <a:prstGeom prst="rect">
            <a:avLst/>
          </a:prstGeom>
        </p:spPr>
      </p:pic>
      <p:sp>
        <p:nvSpPr>
          <p:cNvPr id="6" name="Rectangle 5"/>
          <p:cNvSpPr/>
          <p:nvPr/>
        </p:nvSpPr>
        <p:spPr>
          <a:xfrm>
            <a:off x="363071" y="271226"/>
            <a:ext cx="11255188" cy="1200329"/>
          </a:xfrm>
          <a:prstGeom prst="rect">
            <a:avLst/>
          </a:prstGeom>
        </p:spPr>
        <p:txBody>
          <a:bodyPr wrap="square">
            <a:spAutoFit/>
          </a:bodyPr>
          <a:lstStyle/>
          <a:p>
            <a:pPr algn="just">
              <a:spcAft>
                <a:spcPts val="0"/>
              </a:spcAft>
            </a:pPr>
            <a:r>
              <a:rPr lang="fr-FR" b="1" u="sng" kern="150" dirty="0">
                <a:latin typeface="MV Boli" panose="02000500030200090000" pitchFamily="2" charset="0"/>
                <a:ea typeface="Arial Unicode MS"/>
                <a:cs typeface="Arial Unicode MS"/>
              </a:rPr>
              <a:t>Seconde semaine de repos compensateur du 26 au 31/10. </a:t>
            </a:r>
            <a:endParaRPr lang="fr-FR" sz="1600" kern="150" dirty="0" smtClean="0">
              <a:effectLst/>
              <a:latin typeface="Times New Roman" panose="02020603050405020304" pitchFamily="18" charset="0"/>
              <a:ea typeface="Arial Unicode MS"/>
              <a:cs typeface="Arial Unicode MS"/>
            </a:endParaRPr>
          </a:p>
          <a:p>
            <a:pPr algn="just">
              <a:spcAft>
                <a:spcPts val="0"/>
              </a:spcAft>
            </a:pPr>
            <a:r>
              <a:rPr lang="fr-FR" kern="150" dirty="0">
                <a:latin typeface="MV Boli" panose="02000500030200090000" pitchFamily="2" charset="0"/>
                <a:ea typeface="Arial Unicode MS"/>
                <a:cs typeface="Arial Unicode MS"/>
              </a:rPr>
              <a:t>Comme pour les autres périodes de fermeture de l’ESAT/SAS un programme d’activité ouvert aux adhérents Point(S) Commun(S) a été mis en place : Disneyland Paris, Atelier des lumières avec a projection des œuvres de Monet, Renoir et Chagall, exposition Dreams Works </a:t>
            </a:r>
            <a:endParaRPr lang="fr-FR" sz="1600" kern="150" dirty="0">
              <a:effectLst/>
              <a:latin typeface="Times New Roman" panose="02020603050405020304" pitchFamily="18" charset="0"/>
              <a:ea typeface="Arial Unicode MS"/>
              <a:cs typeface="Arial Unicode MS"/>
            </a:endParaRPr>
          </a:p>
        </p:txBody>
      </p:sp>
      <p:sp>
        <p:nvSpPr>
          <p:cNvPr id="5" name="ZoneTexte 4"/>
          <p:cNvSpPr txBox="1"/>
          <p:nvPr/>
        </p:nvSpPr>
        <p:spPr>
          <a:xfrm>
            <a:off x="191193" y="5411585"/>
            <a:ext cx="6076603" cy="923330"/>
          </a:xfrm>
          <a:prstGeom prst="rect">
            <a:avLst/>
          </a:prstGeom>
          <a:noFill/>
        </p:spPr>
        <p:txBody>
          <a:bodyPr wrap="square" rtlCol="0">
            <a:spAutoFit/>
          </a:bodyPr>
          <a:lstStyle/>
          <a:p>
            <a:r>
              <a:rPr lang="fr-FR" dirty="0" smtClean="0">
                <a:latin typeface="MV Boli" panose="02000500030200090000" pitchFamily="2" charset="0"/>
                <a:cs typeface="MV Boli" panose="02000500030200090000" pitchFamily="2" charset="0"/>
              </a:rPr>
              <a:t>De gauche à droite : Mounir, </a:t>
            </a:r>
            <a:r>
              <a:rPr lang="fr-FR" dirty="0" err="1" smtClean="0">
                <a:latin typeface="MV Boli" panose="02000500030200090000" pitchFamily="2" charset="0"/>
                <a:cs typeface="MV Boli" panose="02000500030200090000" pitchFamily="2" charset="0"/>
              </a:rPr>
              <a:t>Hamala</a:t>
            </a:r>
            <a:r>
              <a:rPr lang="fr-FR" dirty="0" smtClean="0">
                <a:latin typeface="MV Boli" panose="02000500030200090000" pitchFamily="2" charset="0"/>
                <a:cs typeface="MV Boli" panose="02000500030200090000" pitchFamily="2" charset="0"/>
              </a:rPr>
              <a:t>, Vanessa, Ferréol, Charline, Antoine et Stéphane devant l’entrée du parc de Disneyland Paris.</a:t>
            </a:r>
            <a:endParaRPr lang="fr-FR" dirty="0">
              <a:latin typeface="MV Boli" panose="02000500030200090000" pitchFamily="2" charset="0"/>
              <a:cs typeface="MV Boli" panose="02000500030200090000" pitchFamily="2" charset="0"/>
            </a:endParaRPr>
          </a:p>
        </p:txBody>
      </p:sp>
      <p:sp>
        <p:nvSpPr>
          <p:cNvPr id="7" name="ZoneTexte 6"/>
          <p:cNvSpPr txBox="1"/>
          <p:nvPr/>
        </p:nvSpPr>
        <p:spPr>
          <a:xfrm>
            <a:off x="6905106" y="5999451"/>
            <a:ext cx="5286894" cy="369332"/>
          </a:xfrm>
          <a:prstGeom prst="rect">
            <a:avLst/>
          </a:prstGeom>
          <a:noFill/>
        </p:spPr>
        <p:txBody>
          <a:bodyPr wrap="square" rtlCol="0">
            <a:spAutoFit/>
          </a:bodyPr>
          <a:lstStyle/>
          <a:p>
            <a:r>
              <a:rPr lang="fr-FR" dirty="0" smtClean="0">
                <a:latin typeface="MV Boli" panose="02000500030200090000" pitchFamily="2" charset="0"/>
                <a:cs typeface="MV Boli" panose="02000500030200090000" pitchFamily="2" charset="0"/>
              </a:rPr>
              <a:t>Stéphane est raide dingue de Dingo !</a:t>
            </a:r>
            <a:endParaRPr lang="fr-FR"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1834621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58908" y="1795263"/>
            <a:ext cx="4802023" cy="3329974"/>
          </a:xfrm>
          <a:prstGeom prst="rect">
            <a:avLst/>
          </a:prstGeom>
        </p:spPr>
      </p:pic>
      <p:pic>
        <p:nvPicPr>
          <p:cNvPr id="3" name="Image 2"/>
          <p:cNvPicPr>
            <a:picLocks noChangeAspect="1"/>
          </p:cNvPicPr>
          <p:nvPr/>
        </p:nvPicPr>
        <p:blipFill>
          <a:blip r:embed="rId3"/>
          <a:stretch>
            <a:fillRect/>
          </a:stretch>
        </p:blipFill>
        <p:spPr>
          <a:xfrm>
            <a:off x="5972676" y="288947"/>
            <a:ext cx="3978147" cy="3035021"/>
          </a:xfrm>
          <a:prstGeom prst="rect">
            <a:avLst/>
          </a:prstGeom>
        </p:spPr>
      </p:pic>
      <p:pic>
        <p:nvPicPr>
          <p:cNvPr id="4" name="Image 3"/>
          <p:cNvPicPr>
            <a:picLocks noChangeAspect="1"/>
          </p:cNvPicPr>
          <p:nvPr/>
        </p:nvPicPr>
        <p:blipFill>
          <a:blip r:embed="rId4"/>
          <a:stretch>
            <a:fillRect/>
          </a:stretch>
        </p:blipFill>
        <p:spPr>
          <a:xfrm>
            <a:off x="9658167" y="3526751"/>
            <a:ext cx="2351180" cy="3068161"/>
          </a:xfrm>
          <a:prstGeom prst="rect">
            <a:avLst/>
          </a:prstGeom>
        </p:spPr>
      </p:pic>
      <p:sp>
        <p:nvSpPr>
          <p:cNvPr id="5" name="ZoneTexte 4"/>
          <p:cNvSpPr txBox="1"/>
          <p:nvPr/>
        </p:nvSpPr>
        <p:spPr>
          <a:xfrm>
            <a:off x="906922" y="407323"/>
            <a:ext cx="4305993" cy="1200329"/>
          </a:xfrm>
          <a:prstGeom prst="rect">
            <a:avLst/>
          </a:prstGeom>
          <a:noFill/>
        </p:spPr>
        <p:txBody>
          <a:bodyPr wrap="square" rtlCol="0">
            <a:spAutoFit/>
          </a:bodyPr>
          <a:lstStyle/>
          <a:p>
            <a:r>
              <a:rPr lang="fr-FR" kern="150" dirty="0" smtClean="0">
                <a:latin typeface="MV Boli" panose="02000500030200090000" pitchFamily="2" charset="0"/>
                <a:ea typeface="Arial Unicode MS"/>
                <a:cs typeface="Arial Unicode MS"/>
              </a:rPr>
              <a:t>L’Atelier </a:t>
            </a:r>
            <a:r>
              <a:rPr lang="fr-FR" kern="150" dirty="0">
                <a:latin typeface="MV Boli" panose="02000500030200090000" pitchFamily="2" charset="0"/>
                <a:ea typeface="Arial Unicode MS"/>
                <a:cs typeface="Arial Unicode MS"/>
              </a:rPr>
              <a:t>des </a:t>
            </a:r>
            <a:r>
              <a:rPr lang="fr-FR" kern="150" dirty="0" smtClean="0">
                <a:latin typeface="MV Boli" panose="02000500030200090000" pitchFamily="2" charset="0"/>
                <a:ea typeface="Arial Unicode MS"/>
                <a:cs typeface="Arial Unicode MS"/>
              </a:rPr>
              <a:t>lumières </a:t>
            </a:r>
          </a:p>
          <a:p>
            <a:r>
              <a:rPr lang="fr-FR" kern="150" dirty="0" smtClean="0">
                <a:latin typeface="MV Boli" panose="02000500030200090000" pitchFamily="2" charset="0"/>
              </a:rPr>
              <a:t>Nous avons admiré des œuvres projetées sur les murs, ici une œuvre de l’artiste Chagall</a:t>
            </a:r>
            <a:endParaRPr lang="fr-FR" dirty="0"/>
          </a:p>
        </p:txBody>
      </p:sp>
      <p:sp>
        <p:nvSpPr>
          <p:cNvPr id="6" name="ZoneTexte 5"/>
          <p:cNvSpPr txBox="1"/>
          <p:nvPr/>
        </p:nvSpPr>
        <p:spPr>
          <a:xfrm>
            <a:off x="6581927" y="5486399"/>
            <a:ext cx="3200931" cy="1200329"/>
          </a:xfrm>
          <a:prstGeom prst="rect">
            <a:avLst/>
          </a:prstGeom>
          <a:noFill/>
        </p:spPr>
        <p:txBody>
          <a:bodyPr wrap="square" rtlCol="0">
            <a:spAutoFit/>
          </a:bodyPr>
          <a:lstStyle/>
          <a:p>
            <a:r>
              <a:rPr lang="fr-FR" dirty="0" smtClean="0">
                <a:latin typeface="MV Boli" panose="02000500030200090000" pitchFamily="2" charset="0"/>
                <a:cs typeface="MV Boli" panose="02000500030200090000" pitchFamily="2" charset="0"/>
              </a:rPr>
              <a:t>Plongée dans l’univers des films d’animation à l’exposition sur les studios </a:t>
            </a:r>
            <a:r>
              <a:rPr lang="fr-FR" dirty="0" err="1" smtClean="0">
                <a:latin typeface="MV Boli" panose="02000500030200090000" pitchFamily="2" charset="0"/>
                <a:cs typeface="MV Boli" panose="02000500030200090000" pitchFamily="2" charset="0"/>
              </a:rPr>
              <a:t>Dreamworks</a:t>
            </a:r>
            <a:r>
              <a:rPr lang="fr-FR" dirty="0" smtClean="0">
                <a:latin typeface="MV Boli" panose="02000500030200090000" pitchFamily="2" charset="0"/>
                <a:cs typeface="MV Boli" panose="02000500030200090000" pitchFamily="2" charset="0"/>
              </a:rPr>
              <a:t>.</a:t>
            </a:r>
          </a:p>
        </p:txBody>
      </p:sp>
      <p:sp>
        <p:nvSpPr>
          <p:cNvPr id="7" name="ZoneTexte 6"/>
          <p:cNvSpPr txBox="1"/>
          <p:nvPr/>
        </p:nvSpPr>
        <p:spPr>
          <a:xfrm>
            <a:off x="10075025" y="407323"/>
            <a:ext cx="1687484" cy="1754326"/>
          </a:xfrm>
          <a:prstGeom prst="rect">
            <a:avLst/>
          </a:prstGeom>
          <a:noFill/>
        </p:spPr>
        <p:txBody>
          <a:bodyPr wrap="square" rtlCol="0">
            <a:spAutoFit/>
          </a:bodyPr>
          <a:lstStyle/>
          <a:p>
            <a:r>
              <a:rPr lang="fr-FR" dirty="0" smtClean="0">
                <a:latin typeface="MV Boli" panose="02000500030200090000" pitchFamily="2" charset="0"/>
                <a:cs typeface="MV Boli" panose="02000500030200090000" pitchFamily="2" charset="0"/>
              </a:rPr>
              <a:t>Balade onirique dans les fleurs de Renoir et les paysages de Monet.</a:t>
            </a:r>
            <a:endParaRPr lang="fr-FR"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8291662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94129"/>
            <a:ext cx="10515600" cy="1424953"/>
          </a:xfrm>
        </p:spPr>
        <p:txBody>
          <a:bodyPr>
            <a:normAutofit/>
          </a:bodyPr>
          <a:lstStyle/>
          <a:p>
            <a:r>
              <a:rPr lang="fr-FR" b="1" i="1" dirty="0">
                <a:effectLst>
                  <a:outerShdw dist="37630" dir="2700000">
                    <a:srgbClr val="ED7D31"/>
                  </a:outerShdw>
                </a:effectLst>
              </a:rPr>
              <a:t>NOVEMBRE 2020</a:t>
            </a:r>
            <a:r>
              <a:rPr lang="fr-FR" dirty="0"/>
              <a:t/>
            </a:r>
            <a:br>
              <a:rPr lang="fr-FR" dirty="0"/>
            </a:br>
            <a:endParaRPr lang="fr-FR" dirty="0"/>
          </a:p>
        </p:txBody>
      </p:sp>
      <p:sp>
        <p:nvSpPr>
          <p:cNvPr id="3" name="Rectangle 2"/>
          <p:cNvSpPr/>
          <p:nvPr/>
        </p:nvSpPr>
        <p:spPr>
          <a:xfrm>
            <a:off x="963705" y="1519082"/>
            <a:ext cx="9767047" cy="369332"/>
          </a:xfrm>
          <a:prstGeom prst="rect">
            <a:avLst/>
          </a:prstGeom>
        </p:spPr>
        <p:txBody>
          <a:bodyPr wrap="square">
            <a:spAutoFit/>
          </a:bodyPr>
          <a:lstStyle/>
          <a:p>
            <a:pPr algn="just">
              <a:spcAft>
                <a:spcPts val="0"/>
              </a:spcAft>
            </a:pPr>
            <a:r>
              <a:rPr lang="fr-FR" kern="150" dirty="0">
                <a:latin typeface="MV Boli" panose="02000500030200090000" pitchFamily="2" charset="0"/>
                <a:ea typeface="Arial Unicode MS"/>
                <a:cs typeface="Arial Unicode MS"/>
              </a:rPr>
              <a:t>A l’occasion des élections US les résidents ont fait un repas américain 11/11/2020</a:t>
            </a:r>
            <a:endParaRPr lang="fr-FR" sz="1600" kern="150" dirty="0">
              <a:effectLst/>
              <a:latin typeface="Times New Roman" panose="02020603050405020304" pitchFamily="18" charset="0"/>
              <a:ea typeface="Arial Unicode MS"/>
              <a:cs typeface="Arial Unicode MS"/>
            </a:endParaRPr>
          </a:p>
        </p:txBody>
      </p:sp>
      <p:pic>
        <p:nvPicPr>
          <p:cNvPr id="4" name="Image 3"/>
          <p:cNvPicPr>
            <a:picLocks noChangeAspect="1"/>
          </p:cNvPicPr>
          <p:nvPr/>
        </p:nvPicPr>
        <p:blipFill>
          <a:blip r:embed="rId2"/>
          <a:stretch>
            <a:fillRect/>
          </a:stretch>
        </p:blipFill>
        <p:spPr>
          <a:xfrm>
            <a:off x="692478" y="2277942"/>
            <a:ext cx="3518890" cy="2616787"/>
          </a:xfrm>
          <a:prstGeom prst="rect">
            <a:avLst/>
          </a:prstGeom>
        </p:spPr>
      </p:pic>
      <p:pic>
        <p:nvPicPr>
          <p:cNvPr id="5" name="Image 4"/>
          <p:cNvPicPr>
            <a:picLocks noChangeAspect="1"/>
          </p:cNvPicPr>
          <p:nvPr/>
        </p:nvPicPr>
        <p:blipFill>
          <a:blip r:embed="rId3"/>
          <a:stretch>
            <a:fillRect/>
          </a:stretch>
        </p:blipFill>
        <p:spPr>
          <a:xfrm>
            <a:off x="5714588" y="2168572"/>
            <a:ext cx="4754314" cy="2563844"/>
          </a:xfrm>
          <a:prstGeom prst="rect">
            <a:avLst/>
          </a:prstGeom>
        </p:spPr>
      </p:pic>
      <p:sp>
        <p:nvSpPr>
          <p:cNvPr id="6" name="ZoneTexte 5"/>
          <p:cNvSpPr txBox="1"/>
          <p:nvPr/>
        </p:nvSpPr>
        <p:spPr>
          <a:xfrm>
            <a:off x="5847228" y="4894729"/>
            <a:ext cx="4754314" cy="646331"/>
          </a:xfrm>
          <a:prstGeom prst="rect">
            <a:avLst/>
          </a:prstGeom>
          <a:noFill/>
        </p:spPr>
        <p:txBody>
          <a:bodyPr wrap="square" rtlCol="0">
            <a:spAutoFit/>
          </a:bodyPr>
          <a:lstStyle/>
          <a:p>
            <a:r>
              <a:rPr lang="fr-FR" dirty="0" smtClean="0">
                <a:latin typeface="MV Boli" panose="02000500030200090000" pitchFamily="2" charset="0"/>
                <a:cs typeface="MV Boli" panose="02000500030200090000" pitchFamily="2" charset="0"/>
              </a:rPr>
              <a:t>Au menu, hamburger pour mettre tout le monde d’accord !</a:t>
            </a:r>
            <a:endParaRPr lang="fr-FR" dirty="0">
              <a:latin typeface="MV Boli" panose="02000500030200090000" pitchFamily="2" charset="0"/>
              <a:cs typeface="MV Boli" panose="02000500030200090000" pitchFamily="2" charset="0"/>
            </a:endParaRPr>
          </a:p>
        </p:txBody>
      </p:sp>
      <p:sp>
        <p:nvSpPr>
          <p:cNvPr id="7" name="ZoneTexte 6"/>
          <p:cNvSpPr txBox="1"/>
          <p:nvPr/>
        </p:nvSpPr>
        <p:spPr>
          <a:xfrm>
            <a:off x="692478" y="5012575"/>
            <a:ext cx="3518890" cy="1200329"/>
          </a:xfrm>
          <a:prstGeom prst="rect">
            <a:avLst/>
          </a:prstGeom>
          <a:noFill/>
        </p:spPr>
        <p:txBody>
          <a:bodyPr wrap="square" rtlCol="0">
            <a:spAutoFit/>
          </a:bodyPr>
          <a:lstStyle/>
          <a:p>
            <a:r>
              <a:rPr lang="fr-FR" dirty="0" smtClean="0">
                <a:latin typeface="MV Boli" panose="02000500030200090000" pitchFamily="2" charset="0"/>
                <a:cs typeface="MV Boli" panose="02000500030200090000" pitchFamily="2" charset="0"/>
              </a:rPr>
              <a:t>Affiche réalisée par Stéphane qui est à l’initiative de cette soirée « présidentielle américaine ».</a:t>
            </a:r>
          </a:p>
        </p:txBody>
      </p:sp>
    </p:spTree>
    <p:extLst>
      <p:ext uri="{BB962C8B-B14F-4D97-AF65-F5344CB8AC3E}">
        <p14:creationId xmlns:p14="http://schemas.microsoft.com/office/powerpoint/2010/main" val="25390433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688" y="695750"/>
            <a:ext cx="4882427" cy="369332"/>
          </a:xfrm>
          <a:prstGeom prst="rect">
            <a:avLst/>
          </a:prstGeom>
        </p:spPr>
        <p:txBody>
          <a:bodyPr wrap="none">
            <a:spAutoFit/>
          </a:bodyPr>
          <a:lstStyle/>
          <a:p>
            <a:pPr indent="450215">
              <a:spcAft>
                <a:spcPts val="0"/>
              </a:spcAft>
            </a:pPr>
            <a:r>
              <a:rPr lang="fr-FR" kern="150" dirty="0">
                <a:latin typeface="MV Boli" panose="02000500030200090000" pitchFamily="2" charset="0"/>
                <a:ea typeface="Arial Unicode MS"/>
                <a:cs typeface="Arial Unicode MS"/>
              </a:rPr>
              <a:t>Atelier projet photo Dale 29/11/2020</a:t>
            </a:r>
            <a:endParaRPr lang="fr-FR" sz="1600" kern="150" dirty="0">
              <a:effectLst/>
              <a:latin typeface="Times New Roman" panose="02020603050405020304" pitchFamily="18" charset="0"/>
              <a:ea typeface="Arial Unicode MS"/>
              <a:cs typeface="Arial Unicode MS"/>
            </a:endParaRPr>
          </a:p>
        </p:txBody>
      </p:sp>
      <p:pic>
        <p:nvPicPr>
          <p:cNvPr id="3" name="Image 2"/>
          <p:cNvPicPr>
            <a:picLocks noChangeAspect="1"/>
          </p:cNvPicPr>
          <p:nvPr/>
        </p:nvPicPr>
        <p:blipFill>
          <a:blip r:embed="rId2"/>
          <a:stretch>
            <a:fillRect/>
          </a:stretch>
        </p:blipFill>
        <p:spPr>
          <a:xfrm>
            <a:off x="885945" y="1473775"/>
            <a:ext cx="4105289" cy="2988027"/>
          </a:xfrm>
          <a:prstGeom prst="rect">
            <a:avLst/>
          </a:prstGeom>
        </p:spPr>
      </p:pic>
      <p:pic>
        <p:nvPicPr>
          <p:cNvPr id="4" name="Image 3"/>
          <p:cNvPicPr>
            <a:picLocks noChangeAspect="1"/>
          </p:cNvPicPr>
          <p:nvPr/>
        </p:nvPicPr>
        <p:blipFill>
          <a:blip r:embed="rId3"/>
          <a:stretch>
            <a:fillRect/>
          </a:stretch>
        </p:blipFill>
        <p:spPr>
          <a:xfrm>
            <a:off x="7094378" y="2967789"/>
            <a:ext cx="3542246" cy="2652447"/>
          </a:xfrm>
          <a:prstGeom prst="rect">
            <a:avLst/>
          </a:prstGeom>
        </p:spPr>
      </p:pic>
      <p:sp>
        <p:nvSpPr>
          <p:cNvPr id="5" name="ZoneTexte 4"/>
          <p:cNvSpPr txBox="1"/>
          <p:nvPr/>
        </p:nvSpPr>
        <p:spPr>
          <a:xfrm>
            <a:off x="885945" y="4870495"/>
            <a:ext cx="3619634" cy="923330"/>
          </a:xfrm>
          <a:prstGeom prst="rect">
            <a:avLst/>
          </a:prstGeom>
          <a:noFill/>
        </p:spPr>
        <p:txBody>
          <a:bodyPr wrap="square" rtlCol="0">
            <a:spAutoFit/>
          </a:bodyPr>
          <a:lstStyle/>
          <a:p>
            <a:r>
              <a:rPr lang="fr-FR" dirty="0" smtClean="0">
                <a:latin typeface="MV Boli" panose="02000500030200090000" pitchFamily="2" charset="0"/>
                <a:cs typeface="MV Boli" panose="02000500030200090000" pitchFamily="2" charset="0"/>
              </a:rPr>
              <a:t>Charline réfléchit tandis que Stéphane commence à découper le plexiglas.</a:t>
            </a:r>
            <a:endParaRPr lang="fr-FR" dirty="0">
              <a:latin typeface="MV Boli" panose="02000500030200090000" pitchFamily="2" charset="0"/>
              <a:cs typeface="MV Boli" panose="02000500030200090000" pitchFamily="2" charset="0"/>
            </a:endParaRPr>
          </a:p>
        </p:txBody>
      </p:sp>
      <p:sp>
        <p:nvSpPr>
          <p:cNvPr id="6" name="ZoneTexte 5"/>
          <p:cNvSpPr txBox="1"/>
          <p:nvPr/>
        </p:nvSpPr>
        <p:spPr>
          <a:xfrm>
            <a:off x="7094378" y="2172282"/>
            <a:ext cx="2576946" cy="923330"/>
          </a:xfrm>
          <a:prstGeom prst="rect">
            <a:avLst/>
          </a:prstGeom>
          <a:noFill/>
        </p:spPr>
        <p:txBody>
          <a:bodyPr wrap="square" rtlCol="0">
            <a:spAutoFit/>
          </a:bodyPr>
          <a:lstStyle/>
          <a:p>
            <a:r>
              <a:rPr lang="fr-FR" dirty="0" smtClean="0">
                <a:latin typeface="MV Boli" panose="02000500030200090000" pitchFamily="2" charset="0"/>
                <a:cs typeface="MV Boli" panose="02000500030200090000" pitchFamily="2" charset="0"/>
              </a:rPr>
              <a:t>Premières réalisations et leurs négatifs. </a:t>
            </a:r>
            <a:endParaRPr lang="fr-FR" dirty="0">
              <a:latin typeface="MV Boli" panose="02000500030200090000" pitchFamily="2" charset="0"/>
              <a:cs typeface="MV Boli" panose="02000500030200090000" pitchFamily="2" charset="0"/>
            </a:endParaRPr>
          </a:p>
          <a:p>
            <a:r>
              <a:rPr lang="fr-FR" dirty="0" smtClean="0"/>
              <a:t>	</a:t>
            </a:r>
          </a:p>
        </p:txBody>
      </p:sp>
      <p:sp>
        <p:nvSpPr>
          <p:cNvPr id="7" name="ZoneTexte 6"/>
          <p:cNvSpPr txBox="1"/>
          <p:nvPr/>
        </p:nvSpPr>
        <p:spPr>
          <a:xfrm flipH="1">
            <a:off x="7485610" y="5676125"/>
            <a:ext cx="2028796" cy="923330"/>
          </a:xfrm>
          <a:prstGeom prst="rect">
            <a:avLst/>
          </a:prstGeom>
          <a:noFill/>
        </p:spPr>
        <p:txBody>
          <a:bodyPr wrap="square" rtlCol="0">
            <a:spAutoFit/>
          </a:bodyPr>
          <a:lstStyle/>
          <a:p>
            <a:r>
              <a:rPr lang="fr-FR" dirty="0">
                <a:latin typeface="MV Boli" panose="02000500030200090000" pitchFamily="2" charset="0"/>
                <a:cs typeface="MV Boli" panose="02000500030200090000" pitchFamily="2" charset="0"/>
              </a:rPr>
              <a:t>Ici </a:t>
            </a:r>
            <a:r>
              <a:rPr lang="fr-FR" dirty="0" smtClean="0">
                <a:latin typeface="MV Boli" panose="02000500030200090000" pitchFamily="2" charset="0"/>
                <a:cs typeface="MV Boli" panose="02000500030200090000" pitchFamily="2" charset="0"/>
              </a:rPr>
              <a:t>les portraits de David </a:t>
            </a:r>
            <a:r>
              <a:rPr lang="fr-FR" dirty="0">
                <a:latin typeface="MV Boli" panose="02000500030200090000" pitchFamily="2" charset="0"/>
                <a:cs typeface="MV Boli" panose="02000500030200090000" pitchFamily="2" charset="0"/>
              </a:rPr>
              <a:t>et Emmanuelle</a:t>
            </a:r>
          </a:p>
        </p:txBody>
      </p:sp>
    </p:spTree>
    <p:extLst>
      <p:ext uri="{BB962C8B-B14F-4D97-AF65-F5344CB8AC3E}">
        <p14:creationId xmlns:p14="http://schemas.microsoft.com/office/powerpoint/2010/main" val="39967341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90364" y="591671"/>
            <a:ext cx="5163671" cy="1142999"/>
          </a:xfrm>
        </p:spPr>
        <p:txBody>
          <a:bodyPr>
            <a:normAutofit fontScale="90000"/>
          </a:bodyPr>
          <a:lstStyle/>
          <a:p>
            <a:pPr indent="450215">
              <a:spcAft>
                <a:spcPts val="0"/>
              </a:spcAft>
            </a:pPr>
            <a:r>
              <a:rPr lang="fr-FR" b="1" i="1" kern="150" dirty="0">
                <a:solidFill>
                  <a:srgbClr val="44546A"/>
                </a:solidFill>
                <a:effectLst>
                  <a:outerShdw dist="37630" dir="2700000">
                    <a:srgbClr val="ED7D31"/>
                  </a:outerShdw>
                </a:effectLst>
                <a:latin typeface="Times New Roman" panose="02020603050405020304" pitchFamily="18" charset="0"/>
                <a:ea typeface="Arial Unicode MS"/>
                <a:cs typeface="Arial Unicode MS"/>
              </a:rPr>
              <a:t>DECEMBRE 2020</a:t>
            </a:r>
            <a:r>
              <a:rPr lang="fr-FR" sz="2000" kern="150" dirty="0" smtClean="0">
                <a:effectLst/>
                <a:latin typeface="Times New Roman" panose="02020603050405020304" pitchFamily="18" charset="0"/>
                <a:ea typeface="Arial Unicode MS"/>
                <a:cs typeface="Arial Unicode MS"/>
              </a:rPr>
              <a:t/>
            </a:r>
            <a:br>
              <a:rPr lang="fr-FR" sz="2000" kern="150" dirty="0" smtClean="0">
                <a:effectLst/>
                <a:latin typeface="Times New Roman" panose="02020603050405020304" pitchFamily="18" charset="0"/>
                <a:ea typeface="Arial Unicode MS"/>
                <a:cs typeface="Arial Unicode MS"/>
              </a:rPr>
            </a:br>
            <a:endParaRPr lang="fr-FR" dirty="0"/>
          </a:p>
        </p:txBody>
      </p:sp>
      <p:sp>
        <p:nvSpPr>
          <p:cNvPr id="3" name="Rectangle 2"/>
          <p:cNvSpPr/>
          <p:nvPr/>
        </p:nvSpPr>
        <p:spPr>
          <a:xfrm>
            <a:off x="1582271" y="1734670"/>
            <a:ext cx="10210800" cy="923330"/>
          </a:xfrm>
          <a:prstGeom prst="rect">
            <a:avLst/>
          </a:prstGeom>
        </p:spPr>
        <p:txBody>
          <a:bodyPr wrap="square">
            <a:spAutoFit/>
          </a:bodyPr>
          <a:lstStyle/>
          <a:p>
            <a:pPr algn="just">
              <a:spcAft>
                <a:spcPts val="0"/>
              </a:spcAft>
            </a:pPr>
            <a:r>
              <a:rPr lang="fr-FR" kern="150" dirty="0">
                <a:latin typeface="MV Boli" panose="02000500030200090000" pitchFamily="2" charset="0"/>
                <a:ea typeface="Arial Unicode MS"/>
                <a:cs typeface="Arial Unicode MS"/>
              </a:rPr>
              <a:t>Atelier projet photo Dale 06/12/20 : les réalisations prennent forme. Le projet se finalisera en 2021 avec des accrochages en intérieur et installations en extérieur. Bel investissement des résidents pour ce projet</a:t>
            </a:r>
            <a:endParaRPr lang="fr-FR" sz="1600" kern="150" dirty="0">
              <a:effectLst/>
              <a:latin typeface="Times New Roman" panose="02020603050405020304" pitchFamily="18" charset="0"/>
              <a:ea typeface="Arial Unicode MS"/>
              <a:cs typeface="Arial Unicode MS"/>
            </a:endParaRPr>
          </a:p>
        </p:txBody>
      </p:sp>
      <p:pic>
        <p:nvPicPr>
          <p:cNvPr id="4" name="Image 3"/>
          <p:cNvPicPr>
            <a:picLocks noChangeAspect="1"/>
          </p:cNvPicPr>
          <p:nvPr/>
        </p:nvPicPr>
        <p:blipFill>
          <a:blip r:embed="rId2"/>
          <a:stretch>
            <a:fillRect/>
          </a:stretch>
        </p:blipFill>
        <p:spPr>
          <a:xfrm>
            <a:off x="1582271" y="3238635"/>
            <a:ext cx="3651821" cy="3097036"/>
          </a:xfrm>
          <a:prstGeom prst="rect">
            <a:avLst/>
          </a:prstGeom>
        </p:spPr>
      </p:pic>
      <p:pic>
        <p:nvPicPr>
          <p:cNvPr id="5" name="Image 4"/>
          <p:cNvPicPr>
            <a:picLocks noChangeAspect="1"/>
          </p:cNvPicPr>
          <p:nvPr/>
        </p:nvPicPr>
        <p:blipFill>
          <a:blip r:embed="rId3"/>
          <a:stretch>
            <a:fillRect/>
          </a:stretch>
        </p:blipFill>
        <p:spPr>
          <a:xfrm>
            <a:off x="7388412" y="2877669"/>
            <a:ext cx="2731245" cy="3255546"/>
          </a:xfrm>
          <a:prstGeom prst="rect">
            <a:avLst/>
          </a:prstGeom>
        </p:spPr>
      </p:pic>
    </p:spTree>
    <p:extLst>
      <p:ext uri="{BB962C8B-B14F-4D97-AF65-F5344CB8AC3E}">
        <p14:creationId xmlns:p14="http://schemas.microsoft.com/office/powerpoint/2010/main" val="34378812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977" y="513273"/>
            <a:ext cx="11380694" cy="1477328"/>
          </a:xfrm>
          <a:prstGeom prst="rect">
            <a:avLst/>
          </a:prstGeom>
        </p:spPr>
        <p:txBody>
          <a:bodyPr wrap="square">
            <a:spAutoFit/>
          </a:bodyPr>
          <a:lstStyle/>
          <a:p>
            <a:pPr algn="just">
              <a:spcAft>
                <a:spcPts val="0"/>
              </a:spcAft>
            </a:pPr>
            <a:r>
              <a:rPr lang="fr-FR" kern="150" dirty="0">
                <a:latin typeface="MV Boli" panose="02000500030200090000" pitchFamily="2" charset="0"/>
                <a:ea typeface="Arial Unicode MS"/>
                <a:cs typeface="Arial Unicode MS"/>
              </a:rPr>
              <a:t>Plusieurs fois repoussé l’AG Point(S) Commun(S) s’est tenue le 08/12/2020 via Zoom.</a:t>
            </a:r>
            <a:endParaRPr lang="fr-FR" sz="1600" kern="150" dirty="0" smtClean="0">
              <a:effectLst/>
              <a:latin typeface="Times New Roman" panose="02020603050405020304" pitchFamily="18" charset="0"/>
              <a:ea typeface="Arial Unicode MS"/>
              <a:cs typeface="Arial Unicode MS"/>
            </a:endParaRPr>
          </a:p>
          <a:p>
            <a:pPr algn="just">
              <a:spcAft>
                <a:spcPts val="0"/>
              </a:spcAft>
            </a:pPr>
            <a:r>
              <a:rPr lang="fr-FR" kern="150" dirty="0">
                <a:latin typeface="MV Boli" panose="02000500030200090000" pitchFamily="2" charset="0"/>
                <a:ea typeface="Arial Unicode MS"/>
                <a:cs typeface="Arial Unicode MS"/>
              </a:rPr>
              <a:t>Les participants avaient plusieurs questions à poser au conseil d’administration, lequel prendra le temps de répondre lors d’un CA en janvier 21.</a:t>
            </a:r>
            <a:endParaRPr lang="fr-FR" sz="1600" kern="150" dirty="0" smtClean="0">
              <a:effectLst/>
              <a:latin typeface="Times New Roman" panose="02020603050405020304" pitchFamily="18" charset="0"/>
              <a:ea typeface="Arial Unicode MS"/>
              <a:cs typeface="Arial Unicode MS"/>
            </a:endParaRPr>
          </a:p>
          <a:p>
            <a:pPr algn="just">
              <a:spcAft>
                <a:spcPts val="0"/>
              </a:spcAft>
            </a:pPr>
            <a:r>
              <a:rPr lang="fr-FR" kern="150" dirty="0">
                <a:latin typeface="MV Boli" panose="02000500030200090000" pitchFamily="2" charset="0"/>
                <a:ea typeface="Arial Unicode MS"/>
                <a:cs typeface="Arial Unicode MS"/>
              </a:rPr>
              <a:t>L’association compte 29 adhérents et malgré le contexte sanitaire 17 adhérents ont participé aux activités proposées</a:t>
            </a:r>
            <a:endParaRPr lang="fr-FR" sz="1600" kern="150" dirty="0">
              <a:effectLst/>
              <a:latin typeface="Times New Roman" panose="02020603050405020304" pitchFamily="18" charset="0"/>
              <a:ea typeface="Arial Unicode MS"/>
              <a:cs typeface="Arial Unicode MS"/>
            </a:endParaRPr>
          </a:p>
        </p:txBody>
      </p:sp>
      <p:pic>
        <p:nvPicPr>
          <p:cNvPr id="3" name="Image 2"/>
          <p:cNvPicPr>
            <a:picLocks noChangeAspect="1"/>
          </p:cNvPicPr>
          <p:nvPr/>
        </p:nvPicPr>
        <p:blipFill>
          <a:blip r:embed="rId2"/>
          <a:stretch>
            <a:fillRect/>
          </a:stretch>
        </p:blipFill>
        <p:spPr>
          <a:xfrm>
            <a:off x="1268888" y="2776785"/>
            <a:ext cx="3603048" cy="2810500"/>
          </a:xfrm>
          <a:prstGeom prst="rect">
            <a:avLst/>
          </a:prstGeom>
        </p:spPr>
      </p:pic>
      <p:pic>
        <p:nvPicPr>
          <p:cNvPr id="4" name="Image 3"/>
          <p:cNvPicPr>
            <a:picLocks noChangeAspect="1"/>
          </p:cNvPicPr>
          <p:nvPr/>
        </p:nvPicPr>
        <p:blipFill>
          <a:blip r:embed="rId3"/>
          <a:stretch>
            <a:fillRect/>
          </a:stretch>
        </p:blipFill>
        <p:spPr>
          <a:xfrm>
            <a:off x="6622784" y="3026897"/>
            <a:ext cx="3706689" cy="2901948"/>
          </a:xfrm>
          <a:prstGeom prst="rect">
            <a:avLst/>
          </a:prstGeom>
        </p:spPr>
      </p:pic>
    </p:spTree>
    <p:extLst>
      <p:ext uri="{BB962C8B-B14F-4D97-AF65-F5344CB8AC3E}">
        <p14:creationId xmlns:p14="http://schemas.microsoft.com/office/powerpoint/2010/main" val="20209810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13646" y="365126"/>
            <a:ext cx="9740153" cy="508934"/>
          </a:xfrm>
        </p:spPr>
        <p:txBody>
          <a:bodyPr>
            <a:normAutofit fontScale="90000"/>
          </a:bodyPr>
          <a:lstStyle/>
          <a:p>
            <a:pPr algn="ctr"/>
            <a:r>
              <a:rPr lang="fr-FR" sz="4000" b="1" u="sng" dirty="0" smtClean="0">
                <a:effectLst>
                  <a:outerShdw blurRad="38100" dist="38100" dir="2700000" algn="tl">
                    <a:srgbClr val="000000">
                      <a:alpha val="43137"/>
                    </a:srgbClr>
                  </a:outerShdw>
                </a:effectLst>
              </a:rPr>
              <a:t>Les </a:t>
            </a:r>
            <a:r>
              <a:rPr lang="fr-FR" sz="4000" b="1" u="sng" dirty="0" smtClean="0"/>
              <a:t>activités</a:t>
            </a:r>
            <a:endParaRPr lang="fr-FR" sz="4000" b="1" u="sng" dirty="0"/>
          </a:p>
        </p:txBody>
      </p:sp>
      <p:sp>
        <p:nvSpPr>
          <p:cNvPr id="3" name="Espace réservé du contenu 2"/>
          <p:cNvSpPr>
            <a:spLocks noGrp="1"/>
          </p:cNvSpPr>
          <p:nvPr>
            <p:ph idx="1"/>
          </p:nvPr>
        </p:nvSpPr>
        <p:spPr>
          <a:xfrm>
            <a:off x="1465729" y="1045695"/>
            <a:ext cx="10049436" cy="3163234"/>
          </a:xfrm>
        </p:spPr>
        <p:txBody>
          <a:bodyPr>
            <a:normAutofit fontScale="77500" lnSpcReduction="20000"/>
          </a:bodyPr>
          <a:lstStyle/>
          <a:p>
            <a:r>
              <a:rPr lang="fr-FR" sz="2300" dirty="0" smtClean="0"/>
              <a:t>Si le temps d’activité ou de travail reste le point d’ancrage de l’accompagnement, aussi bien à l’ESAT qu’à la S.A.S, il est important que les moments dits de « non-travail » puissent s’organiser et que des moments à exister, à partager, subsistent en écho aux efforts souvent très importants qu’exigent les temps d’activités. Si les lieux d’habitat ne proposent que le vide et le désœuvrement, les effets structurants du travail seront totalement inopérants.</a:t>
            </a:r>
          </a:p>
          <a:p>
            <a:r>
              <a:rPr lang="fr-FR" sz="2300" dirty="0" smtClean="0"/>
              <a:t>Ces moments moins organisés, plus ludiques, seront en corrélation avec les temps plus rigoureux du travail. Ces activités n’auront de sens que si elles apportent, bien évidemment, une touche supplémentaire, une autre voie au partage, à la communication.</a:t>
            </a:r>
          </a:p>
          <a:p>
            <a:r>
              <a:rPr lang="fr-FR" sz="2300" dirty="0" smtClean="0"/>
              <a:t>Là aussi les résidents prennent part activement au choix et à l’organisation des sorties. La diversité des propositions participe à une ouverture sociale.</a:t>
            </a:r>
          </a:p>
          <a:p>
            <a:r>
              <a:rPr lang="fr-FR" sz="2300" dirty="0" smtClean="0"/>
              <a:t>Malgré le contexte sanitaire des activités ont pu être proposées en garantissant les mesures de protection sanitaires et ont gardé tout leurs sens de lien social et d’éviter l’isolement, constaté notamment lors des semaines de repos compensateurs et/ou de congés de l’ESAT/SAS avec une demande en évolution.</a:t>
            </a:r>
          </a:p>
          <a:p>
            <a:endParaRPr lang="fr-FR" dirty="0"/>
          </a:p>
        </p:txBody>
      </p:sp>
      <p:pic>
        <p:nvPicPr>
          <p:cNvPr id="4" name="Image 3"/>
          <p:cNvPicPr>
            <a:picLocks noChangeAspect="1"/>
          </p:cNvPicPr>
          <p:nvPr/>
        </p:nvPicPr>
        <p:blipFill>
          <a:blip r:embed="rId2"/>
          <a:stretch>
            <a:fillRect/>
          </a:stretch>
        </p:blipFill>
        <p:spPr>
          <a:xfrm>
            <a:off x="5215644" y="4208929"/>
            <a:ext cx="1897850" cy="2527425"/>
          </a:xfrm>
          <a:prstGeom prst="rect">
            <a:avLst/>
          </a:prstGeom>
        </p:spPr>
      </p:pic>
    </p:spTree>
    <p:extLst>
      <p:ext uri="{BB962C8B-B14F-4D97-AF65-F5344CB8AC3E}">
        <p14:creationId xmlns:p14="http://schemas.microsoft.com/office/powerpoint/2010/main" val="16709762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3741" y="556283"/>
            <a:ext cx="11326906" cy="646331"/>
          </a:xfrm>
          <a:prstGeom prst="rect">
            <a:avLst/>
          </a:prstGeom>
        </p:spPr>
        <p:txBody>
          <a:bodyPr wrap="square">
            <a:spAutoFit/>
          </a:bodyPr>
          <a:lstStyle/>
          <a:p>
            <a:pPr algn="just">
              <a:spcAft>
                <a:spcPts val="0"/>
              </a:spcAft>
            </a:pPr>
            <a:r>
              <a:rPr lang="fr-FR" kern="150" dirty="0">
                <a:latin typeface="MV Boli" panose="02000500030200090000" pitchFamily="2" charset="0"/>
                <a:ea typeface="Arial Unicode MS"/>
                <a:cs typeface="Arial Unicode MS"/>
              </a:rPr>
              <a:t>22 décembre Repas de Noël 2020 : pour respecter les recommandations et la distanciation nous avons dû nous adapter. Cependant les résidents étaient ravis que cela ait pu avoir lieu.</a:t>
            </a:r>
            <a:endParaRPr lang="fr-FR" sz="1600" kern="150" dirty="0">
              <a:effectLst/>
              <a:latin typeface="Times New Roman" panose="02020603050405020304" pitchFamily="18" charset="0"/>
              <a:ea typeface="Arial Unicode MS"/>
              <a:cs typeface="Arial Unicode MS"/>
            </a:endParaRPr>
          </a:p>
        </p:txBody>
      </p:sp>
      <p:pic>
        <p:nvPicPr>
          <p:cNvPr id="3" name="Image 2"/>
          <p:cNvPicPr>
            <a:picLocks noChangeAspect="1"/>
          </p:cNvPicPr>
          <p:nvPr/>
        </p:nvPicPr>
        <p:blipFill>
          <a:blip r:embed="rId2"/>
          <a:stretch>
            <a:fillRect/>
          </a:stretch>
        </p:blipFill>
        <p:spPr>
          <a:xfrm>
            <a:off x="959298" y="1999517"/>
            <a:ext cx="2420322" cy="3450635"/>
          </a:xfrm>
          <a:prstGeom prst="rect">
            <a:avLst/>
          </a:prstGeom>
        </p:spPr>
      </p:pic>
      <p:pic>
        <p:nvPicPr>
          <p:cNvPr id="4" name="Image 3"/>
          <p:cNvPicPr>
            <a:picLocks noChangeAspect="1"/>
          </p:cNvPicPr>
          <p:nvPr/>
        </p:nvPicPr>
        <p:blipFill>
          <a:blip r:embed="rId3"/>
          <a:stretch>
            <a:fillRect/>
          </a:stretch>
        </p:blipFill>
        <p:spPr>
          <a:xfrm>
            <a:off x="3828182" y="2243224"/>
            <a:ext cx="3782805" cy="2960787"/>
          </a:xfrm>
          <a:prstGeom prst="rect">
            <a:avLst/>
          </a:prstGeom>
        </p:spPr>
      </p:pic>
      <p:pic>
        <p:nvPicPr>
          <p:cNvPr id="5" name="Image 4"/>
          <p:cNvPicPr>
            <a:picLocks noChangeAspect="1"/>
          </p:cNvPicPr>
          <p:nvPr/>
        </p:nvPicPr>
        <p:blipFill>
          <a:blip r:embed="rId4"/>
          <a:stretch>
            <a:fillRect/>
          </a:stretch>
        </p:blipFill>
        <p:spPr>
          <a:xfrm>
            <a:off x="8374898" y="2717085"/>
            <a:ext cx="2772714" cy="3504125"/>
          </a:xfrm>
          <a:prstGeom prst="rect">
            <a:avLst/>
          </a:prstGeom>
        </p:spPr>
      </p:pic>
    </p:spTree>
    <p:extLst>
      <p:ext uri="{BB962C8B-B14F-4D97-AF65-F5344CB8AC3E}">
        <p14:creationId xmlns:p14="http://schemas.microsoft.com/office/powerpoint/2010/main" val="40794725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288863"/>
          </a:xfrm>
        </p:spPr>
        <p:txBody>
          <a:bodyPr>
            <a:normAutofit fontScale="90000"/>
          </a:bodyPr>
          <a:lstStyle/>
          <a:p>
            <a:r>
              <a:rPr lang="fr-FR" b="1" dirty="0"/>
              <a:t>Appartement 63 rue des Cévennes Paris 15</a:t>
            </a:r>
            <a:r>
              <a:rPr lang="fr-FR" dirty="0"/>
              <a:t/>
            </a:r>
            <a:br>
              <a:rPr lang="fr-FR" dirty="0"/>
            </a:br>
            <a:endParaRPr lang="fr-FR" dirty="0"/>
          </a:p>
        </p:txBody>
      </p:sp>
      <p:sp>
        <p:nvSpPr>
          <p:cNvPr id="3" name="Rectangle 2"/>
          <p:cNvSpPr/>
          <p:nvPr/>
        </p:nvSpPr>
        <p:spPr>
          <a:xfrm>
            <a:off x="941294" y="1653988"/>
            <a:ext cx="10824882" cy="923330"/>
          </a:xfrm>
          <a:prstGeom prst="rect">
            <a:avLst/>
          </a:prstGeom>
        </p:spPr>
        <p:txBody>
          <a:bodyPr wrap="square">
            <a:spAutoFit/>
          </a:bodyPr>
          <a:lstStyle/>
          <a:p>
            <a:pPr indent="450215" algn="just">
              <a:spcAft>
                <a:spcPts val="0"/>
              </a:spcAft>
            </a:pPr>
            <a:r>
              <a:rPr lang="fr-FR" kern="150" dirty="0">
                <a:latin typeface="MV Boli" panose="02000500030200090000" pitchFamily="2" charset="0"/>
                <a:ea typeface="Arial Unicode MS"/>
                <a:cs typeface="Arial Unicode MS"/>
              </a:rPr>
              <a:t>Le projet du logement accompagné est concrétisé avec dans un premier temps la signature chez le notaire le 28/02/2020 par le président de l’association Mr Driss El </a:t>
            </a:r>
            <a:r>
              <a:rPr lang="fr-FR" kern="150" dirty="0" err="1">
                <a:latin typeface="MV Boli" panose="02000500030200090000" pitchFamily="2" charset="0"/>
                <a:ea typeface="Arial Unicode MS"/>
                <a:cs typeface="Arial Unicode MS"/>
              </a:rPr>
              <a:t>Kesri</a:t>
            </a:r>
            <a:r>
              <a:rPr lang="fr-FR" kern="150" dirty="0">
                <a:latin typeface="MV Boli" panose="02000500030200090000" pitchFamily="2" charset="0"/>
                <a:ea typeface="Arial Unicode MS"/>
                <a:cs typeface="Arial Unicode MS"/>
              </a:rPr>
              <a:t> et en présence du directeur général Mr Philippe Duban</a:t>
            </a:r>
            <a:endParaRPr lang="fr-FR" sz="1600" kern="150" dirty="0">
              <a:effectLst/>
              <a:latin typeface="Times New Roman" panose="02020603050405020304" pitchFamily="18" charset="0"/>
              <a:ea typeface="Arial Unicode MS"/>
              <a:cs typeface="Arial Unicode MS"/>
            </a:endParaRPr>
          </a:p>
        </p:txBody>
      </p:sp>
      <p:pic>
        <p:nvPicPr>
          <p:cNvPr id="4" name="Image 3"/>
          <p:cNvPicPr>
            <a:picLocks noChangeAspect="1"/>
          </p:cNvPicPr>
          <p:nvPr/>
        </p:nvPicPr>
        <p:blipFill>
          <a:blip r:embed="rId2"/>
          <a:stretch>
            <a:fillRect/>
          </a:stretch>
        </p:blipFill>
        <p:spPr>
          <a:xfrm>
            <a:off x="3449567" y="2738683"/>
            <a:ext cx="4659010" cy="3862144"/>
          </a:xfrm>
          <a:prstGeom prst="rect">
            <a:avLst/>
          </a:prstGeom>
        </p:spPr>
      </p:pic>
    </p:spTree>
    <p:extLst>
      <p:ext uri="{BB962C8B-B14F-4D97-AF65-F5344CB8AC3E}">
        <p14:creationId xmlns:p14="http://schemas.microsoft.com/office/powerpoint/2010/main" val="4560368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918" y="333126"/>
            <a:ext cx="11873753" cy="2585323"/>
          </a:xfrm>
          <a:prstGeom prst="rect">
            <a:avLst/>
          </a:prstGeom>
        </p:spPr>
        <p:txBody>
          <a:bodyPr wrap="square">
            <a:spAutoFit/>
          </a:bodyPr>
          <a:lstStyle/>
          <a:p>
            <a:pPr algn="just">
              <a:spcAft>
                <a:spcPts val="0"/>
              </a:spcAft>
            </a:pPr>
            <a:r>
              <a:rPr lang="fr-FR" kern="150" dirty="0">
                <a:latin typeface="MV Boli" panose="02000500030200090000" pitchFamily="2" charset="0"/>
                <a:ea typeface="Arial Unicode MS"/>
                <a:cs typeface="Arial Unicode MS"/>
              </a:rPr>
              <a:t>Avant l’arrivée du premier occupant nous avons réalisés des travaux (peinture, modification salle d’eau, vérification électrique). Les résidents ont ensuite choisi les équipements (cuisine, chambre, salon, etc.) pour l’aménagement de l’appartement et ont aidé au montage des meubles. Ces investissements ont été financés par une subvention de la Fondation Orange, de la Fondation Banque Populaire Rives de Paris et avec les fonds propres de l’association.</a:t>
            </a:r>
            <a:endParaRPr lang="fr-FR" sz="1600" kern="150" dirty="0" smtClean="0">
              <a:effectLst/>
              <a:latin typeface="Times New Roman" panose="02020603050405020304" pitchFamily="18" charset="0"/>
              <a:ea typeface="Arial Unicode MS"/>
              <a:cs typeface="Arial Unicode MS"/>
            </a:endParaRPr>
          </a:p>
          <a:p>
            <a:pPr algn="just">
              <a:spcAft>
                <a:spcPts val="0"/>
              </a:spcAft>
            </a:pPr>
            <a:r>
              <a:rPr lang="fr-FR" kern="150" dirty="0">
                <a:latin typeface="MV Boli" panose="02000500030200090000" pitchFamily="2" charset="0"/>
                <a:ea typeface="Arial Unicode MS"/>
                <a:cs typeface="Arial Unicode MS"/>
              </a:rPr>
              <a:t>En octobre le premier occupant à officiellement signé son contrat de mise à disposition et c’est ensuite installé. Nous avons également eu l’occasion de faire connaissance avec quelques voisins. Les occupants ont pu alors se présenter et échanger avec les voisins sur leur activité en journée et le projet du logement. L’accueil a été convivial et bienveillant </a:t>
            </a:r>
            <a:endParaRPr lang="fr-FR" sz="1600" kern="150" dirty="0">
              <a:effectLst/>
              <a:latin typeface="Times New Roman" panose="02020603050405020304" pitchFamily="18" charset="0"/>
              <a:ea typeface="Arial Unicode MS"/>
              <a:cs typeface="Arial Unicode MS"/>
            </a:endParaRPr>
          </a:p>
        </p:txBody>
      </p:sp>
      <p:pic>
        <p:nvPicPr>
          <p:cNvPr id="3" name="Image 2"/>
          <p:cNvPicPr>
            <a:picLocks noChangeAspect="1"/>
          </p:cNvPicPr>
          <p:nvPr/>
        </p:nvPicPr>
        <p:blipFill>
          <a:blip r:embed="rId2"/>
          <a:stretch>
            <a:fillRect/>
          </a:stretch>
        </p:blipFill>
        <p:spPr>
          <a:xfrm>
            <a:off x="1430078" y="3387652"/>
            <a:ext cx="3733593" cy="2723094"/>
          </a:xfrm>
          <a:prstGeom prst="rect">
            <a:avLst/>
          </a:prstGeom>
        </p:spPr>
      </p:pic>
      <p:pic>
        <p:nvPicPr>
          <p:cNvPr id="4" name="Image 3"/>
          <p:cNvPicPr>
            <a:picLocks noChangeAspect="1"/>
          </p:cNvPicPr>
          <p:nvPr/>
        </p:nvPicPr>
        <p:blipFill>
          <a:blip r:embed="rId3"/>
          <a:stretch>
            <a:fillRect/>
          </a:stretch>
        </p:blipFill>
        <p:spPr>
          <a:xfrm>
            <a:off x="5894830" y="3248754"/>
            <a:ext cx="5024182" cy="2409854"/>
          </a:xfrm>
          <a:prstGeom prst="rect">
            <a:avLst/>
          </a:prstGeom>
        </p:spPr>
      </p:pic>
    </p:spTree>
    <p:extLst>
      <p:ext uri="{BB962C8B-B14F-4D97-AF65-F5344CB8AC3E}">
        <p14:creationId xmlns:p14="http://schemas.microsoft.com/office/powerpoint/2010/main" val="41541537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74727" y="272911"/>
            <a:ext cx="1719221" cy="3542083"/>
          </a:xfrm>
          <a:prstGeom prst="rect">
            <a:avLst/>
          </a:prstGeom>
        </p:spPr>
      </p:pic>
      <p:pic>
        <p:nvPicPr>
          <p:cNvPr id="3" name="Image 2"/>
          <p:cNvPicPr>
            <a:picLocks noChangeAspect="1"/>
          </p:cNvPicPr>
          <p:nvPr/>
        </p:nvPicPr>
        <p:blipFill>
          <a:blip r:embed="rId3"/>
          <a:stretch>
            <a:fillRect/>
          </a:stretch>
        </p:blipFill>
        <p:spPr>
          <a:xfrm>
            <a:off x="2658949" y="604537"/>
            <a:ext cx="3700593" cy="1798476"/>
          </a:xfrm>
          <a:prstGeom prst="rect">
            <a:avLst/>
          </a:prstGeom>
        </p:spPr>
      </p:pic>
      <p:pic>
        <p:nvPicPr>
          <p:cNvPr id="5" name="Image 4"/>
          <p:cNvPicPr>
            <a:picLocks noChangeAspect="1"/>
          </p:cNvPicPr>
          <p:nvPr/>
        </p:nvPicPr>
        <p:blipFill>
          <a:blip r:embed="rId4"/>
          <a:stretch>
            <a:fillRect/>
          </a:stretch>
        </p:blipFill>
        <p:spPr>
          <a:xfrm>
            <a:off x="9170907" y="2639007"/>
            <a:ext cx="2924480" cy="3896307"/>
          </a:xfrm>
          <a:prstGeom prst="rect">
            <a:avLst/>
          </a:prstGeom>
        </p:spPr>
      </p:pic>
      <p:pic>
        <p:nvPicPr>
          <p:cNvPr id="6" name="Image 5"/>
          <p:cNvPicPr>
            <a:picLocks noChangeAspect="1"/>
          </p:cNvPicPr>
          <p:nvPr/>
        </p:nvPicPr>
        <p:blipFill>
          <a:blip r:embed="rId5"/>
          <a:stretch>
            <a:fillRect/>
          </a:stretch>
        </p:blipFill>
        <p:spPr>
          <a:xfrm>
            <a:off x="4935517" y="3051349"/>
            <a:ext cx="2742753" cy="3651643"/>
          </a:xfrm>
          <a:prstGeom prst="rect">
            <a:avLst/>
          </a:prstGeom>
        </p:spPr>
      </p:pic>
      <p:sp>
        <p:nvSpPr>
          <p:cNvPr id="8" name="Rectangle 7"/>
          <p:cNvSpPr/>
          <p:nvPr/>
        </p:nvSpPr>
        <p:spPr>
          <a:xfrm>
            <a:off x="-1" y="6157397"/>
            <a:ext cx="4935517" cy="646331"/>
          </a:xfrm>
          <a:prstGeom prst="rect">
            <a:avLst/>
          </a:prstGeom>
        </p:spPr>
        <p:txBody>
          <a:bodyPr wrap="square">
            <a:spAutoFit/>
          </a:bodyPr>
          <a:lstStyle/>
          <a:p>
            <a:pPr algn="just">
              <a:spcAft>
                <a:spcPts val="0"/>
              </a:spcAft>
            </a:pPr>
            <a:r>
              <a:rPr lang="fr-FR" kern="150" dirty="0">
                <a:latin typeface="MV Boli" panose="02000500030200090000" pitchFamily="2" charset="0"/>
                <a:ea typeface="Arial Unicode MS"/>
                <a:cs typeface="MV Boli" panose="02000500030200090000" pitchFamily="2" charset="0"/>
              </a:rPr>
              <a:t>Signature contrat </a:t>
            </a:r>
            <a:r>
              <a:rPr lang="fr-FR" kern="150" dirty="0" smtClean="0">
                <a:latin typeface="MV Boli" panose="02000500030200090000" pitchFamily="2" charset="0"/>
                <a:ea typeface="Arial Unicode MS"/>
                <a:cs typeface="MV Boli" panose="02000500030200090000" pitchFamily="2" charset="0"/>
              </a:rPr>
              <a:t>appartement Antoine </a:t>
            </a:r>
            <a:r>
              <a:rPr lang="fr-FR" kern="150" dirty="0">
                <a:latin typeface="MV Boli" panose="02000500030200090000" pitchFamily="2" charset="0"/>
                <a:ea typeface="Arial Unicode MS"/>
                <a:cs typeface="MV Boli" panose="02000500030200090000" pitchFamily="2" charset="0"/>
              </a:rPr>
              <a:t>22/10/20</a:t>
            </a:r>
            <a:endParaRPr lang="fr-FR" kern="150" dirty="0">
              <a:latin typeface="MV Boli" panose="02000500030200090000" pitchFamily="2" charset="0"/>
              <a:ea typeface="Arial Unicode MS"/>
              <a:cs typeface="MV Boli" panose="02000500030200090000" pitchFamily="2" charset="0"/>
            </a:endParaRPr>
          </a:p>
        </p:txBody>
      </p:sp>
      <p:sp>
        <p:nvSpPr>
          <p:cNvPr id="9" name="ZoneTexte 8"/>
          <p:cNvSpPr txBox="1"/>
          <p:nvPr/>
        </p:nvSpPr>
        <p:spPr>
          <a:xfrm>
            <a:off x="6874625" y="407324"/>
            <a:ext cx="5045826" cy="369332"/>
          </a:xfrm>
          <a:prstGeom prst="rect">
            <a:avLst/>
          </a:prstGeom>
          <a:noFill/>
        </p:spPr>
        <p:txBody>
          <a:bodyPr wrap="square" rtlCol="0">
            <a:spAutoFit/>
          </a:bodyPr>
          <a:lstStyle/>
          <a:p>
            <a:r>
              <a:rPr lang="fr-FR" dirty="0" smtClean="0">
                <a:latin typeface="MV Boli" panose="02000500030200090000" pitchFamily="2" charset="0"/>
                <a:cs typeface="MV Boli" panose="02000500030200090000" pitchFamily="2" charset="0"/>
              </a:rPr>
              <a:t>Les début de nouvelles aventures !</a:t>
            </a:r>
            <a:endParaRPr lang="fr-FR"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5702600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616228" y="3433031"/>
            <a:ext cx="2592675" cy="3459734"/>
          </a:xfrm>
          <a:prstGeom prst="rect">
            <a:avLst/>
          </a:prstGeom>
        </p:spPr>
      </p:pic>
      <p:pic>
        <p:nvPicPr>
          <p:cNvPr id="4" name="Image 3"/>
          <p:cNvPicPr>
            <a:picLocks noChangeAspect="1"/>
          </p:cNvPicPr>
          <p:nvPr/>
        </p:nvPicPr>
        <p:blipFill>
          <a:blip r:embed="rId3"/>
          <a:stretch>
            <a:fillRect/>
          </a:stretch>
        </p:blipFill>
        <p:spPr>
          <a:xfrm>
            <a:off x="6666807" y="1322995"/>
            <a:ext cx="4781769" cy="2321742"/>
          </a:xfrm>
          <a:prstGeom prst="rect">
            <a:avLst/>
          </a:prstGeom>
        </p:spPr>
      </p:pic>
      <p:pic>
        <p:nvPicPr>
          <p:cNvPr id="5" name="Image 4"/>
          <p:cNvPicPr>
            <a:picLocks noChangeAspect="1"/>
          </p:cNvPicPr>
          <p:nvPr/>
        </p:nvPicPr>
        <p:blipFill>
          <a:blip r:embed="rId4"/>
          <a:stretch>
            <a:fillRect/>
          </a:stretch>
        </p:blipFill>
        <p:spPr>
          <a:xfrm>
            <a:off x="1380962" y="839586"/>
            <a:ext cx="4701646" cy="2569725"/>
          </a:xfrm>
          <a:prstGeom prst="rect">
            <a:avLst/>
          </a:prstGeom>
        </p:spPr>
      </p:pic>
      <p:sp>
        <p:nvSpPr>
          <p:cNvPr id="7" name="Rectangle 6"/>
          <p:cNvSpPr/>
          <p:nvPr/>
        </p:nvSpPr>
        <p:spPr>
          <a:xfrm>
            <a:off x="1836977" y="296347"/>
            <a:ext cx="3857146" cy="369332"/>
          </a:xfrm>
          <a:prstGeom prst="rect">
            <a:avLst/>
          </a:prstGeom>
        </p:spPr>
        <p:txBody>
          <a:bodyPr wrap="none">
            <a:spAutoFit/>
          </a:bodyPr>
          <a:lstStyle/>
          <a:p>
            <a:pPr algn="just">
              <a:spcAft>
                <a:spcPts val="0"/>
              </a:spcAft>
            </a:pPr>
            <a:r>
              <a:rPr lang="fr-FR" kern="150" dirty="0">
                <a:latin typeface="MV Boli" panose="02000500030200090000" pitchFamily="2" charset="0"/>
                <a:ea typeface="Arial Unicode MS"/>
                <a:cs typeface="Arial Unicode MS"/>
              </a:rPr>
              <a:t>Installation Antoine 24/10/2020</a:t>
            </a:r>
            <a:endParaRPr lang="fr-FR" sz="1600" kern="150" dirty="0">
              <a:latin typeface="Times New Roman" panose="02020603050405020304" pitchFamily="18" charset="0"/>
              <a:ea typeface="Arial Unicode MS"/>
              <a:cs typeface="Arial Unicode MS"/>
            </a:endParaRPr>
          </a:p>
        </p:txBody>
      </p:sp>
      <p:sp>
        <p:nvSpPr>
          <p:cNvPr id="9" name="Rectangle 8"/>
          <p:cNvSpPr/>
          <p:nvPr/>
        </p:nvSpPr>
        <p:spPr>
          <a:xfrm>
            <a:off x="6458989" y="4007622"/>
            <a:ext cx="5602777" cy="646331"/>
          </a:xfrm>
          <a:prstGeom prst="rect">
            <a:avLst/>
          </a:prstGeom>
        </p:spPr>
        <p:txBody>
          <a:bodyPr wrap="square">
            <a:spAutoFit/>
          </a:bodyPr>
          <a:lstStyle/>
          <a:p>
            <a:pPr algn="ctr"/>
            <a:r>
              <a:rPr lang="fr-FR" dirty="0">
                <a:latin typeface="MV Boli" panose="02000500030200090000" pitchFamily="2" charset="0"/>
                <a:cs typeface="MV Boli" panose="02000500030200090000" pitchFamily="2" charset="0"/>
              </a:rPr>
              <a:t>L’entraide et la cohésion ne sont pas des vains mots </a:t>
            </a:r>
            <a:r>
              <a:rPr lang="fr-FR" dirty="0" smtClean="0">
                <a:latin typeface="MV Boli" panose="02000500030200090000" pitchFamily="2" charset="0"/>
                <a:cs typeface="MV Boli" panose="02000500030200090000" pitchFamily="2" charset="0"/>
              </a:rPr>
              <a:t>au foyer </a:t>
            </a:r>
            <a:r>
              <a:rPr lang="fr-FR" dirty="0">
                <a:latin typeface="MV Boli" panose="02000500030200090000" pitchFamily="2" charset="0"/>
                <a:cs typeface="MV Boli" panose="02000500030200090000" pitchFamily="2" charset="0"/>
              </a:rPr>
              <a:t>Turbulences!</a:t>
            </a:r>
            <a:endParaRPr lang="fr-FR"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6776250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78317" y="692877"/>
            <a:ext cx="4822354" cy="3676207"/>
          </a:xfrm>
          <a:prstGeom prst="rect">
            <a:avLst/>
          </a:prstGeom>
        </p:spPr>
      </p:pic>
      <p:pic>
        <p:nvPicPr>
          <p:cNvPr id="3" name="Image 2"/>
          <p:cNvPicPr>
            <a:picLocks noChangeAspect="1"/>
          </p:cNvPicPr>
          <p:nvPr/>
        </p:nvPicPr>
        <p:blipFill>
          <a:blip r:embed="rId3"/>
          <a:stretch>
            <a:fillRect/>
          </a:stretch>
        </p:blipFill>
        <p:spPr>
          <a:xfrm>
            <a:off x="8641648" y="501684"/>
            <a:ext cx="3243353" cy="4322439"/>
          </a:xfrm>
          <a:prstGeom prst="rect">
            <a:avLst/>
          </a:prstGeom>
        </p:spPr>
      </p:pic>
      <p:pic>
        <p:nvPicPr>
          <p:cNvPr id="4" name="Image 3"/>
          <p:cNvPicPr>
            <a:picLocks noChangeAspect="1"/>
          </p:cNvPicPr>
          <p:nvPr/>
        </p:nvPicPr>
        <p:blipFill>
          <a:blip r:embed="rId4"/>
          <a:stretch>
            <a:fillRect/>
          </a:stretch>
        </p:blipFill>
        <p:spPr>
          <a:xfrm>
            <a:off x="5469340" y="2771506"/>
            <a:ext cx="2861828" cy="3800349"/>
          </a:xfrm>
          <a:prstGeom prst="rect">
            <a:avLst/>
          </a:prstGeom>
        </p:spPr>
      </p:pic>
      <p:sp>
        <p:nvSpPr>
          <p:cNvPr id="6" name="ZoneTexte 5"/>
          <p:cNvSpPr txBox="1"/>
          <p:nvPr/>
        </p:nvSpPr>
        <p:spPr>
          <a:xfrm>
            <a:off x="5469340" y="2161648"/>
            <a:ext cx="3956858" cy="646331"/>
          </a:xfrm>
          <a:prstGeom prst="rect">
            <a:avLst/>
          </a:prstGeom>
          <a:noFill/>
        </p:spPr>
        <p:txBody>
          <a:bodyPr wrap="square" rtlCol="0">
            <a:spAutoFit/>
          </a:bodyPr>
          <a:lstStyle/>
          <a:p>
            <a:endParaRPr lang="fr-FR" dirty="0" smtClean="0"/>
          </a:p>
          <a:p>
            <a:r>
              <a:rPr lang="fr-FR" dirty="0" smtClean="0"/>
              <a:t>Aménagement…</a:t>
            </a:r>
            <a:endParaRPr lang="fr-FR" dirty="0"/>
          </a:p>
        </p:txBody>
      </p:sp>
      <p:sp>
        <p:nvSpPr>
          <p:cNvPr id="7" name="ZoneTexte 6"/>
          <p:cNvSpPr txBox="1"/>
          <p:nvPr/>
        </p:nvSpPr>
        <p:spPr>
          <a:xfrm>
            <a:off x="278317" y="323545"/>
            <a:ext cx="1645920" cy="369332"/>
          </a:xfrm>
          <a:prstGeom prst="rect">
            <a:avLst/>
          </a:prstGeom>
          <a:noFill/>
        </p:spPr>
        <p:txBody>
          <a:bodyPr wrap="square" rtlCol="0">
            <a:spAutoFit/>
          </a:bodyPr>
          <a:lstStyle/>
          <a:p>
            <a:r>
              <a:rPr lang="fr-FR" dirty="0" smtClean="0"/>
              <a:t>Décoration…</a:t>
            </a:r>
            <a:endParaRPr lang="fr-FR" dirty="0"/>
          </a:p>
        </p:txBody>
      </p:sp>
      <p:sp>
        <p:nvSpPr>
          <p:cNvPr id="10" name="ZoneTexte 9"/>
          <p:cNvSpPr txBox="1"/>
          <p:nvPr/>
        </p:nvSpPr>
        <p:spPr>
          <a:xfrm flipH="1">
            <a:off x="8574577" y="4824123"/>
            <a:ext cx="2256907" cy="369332"/>
          </a:xfrm>
          <a:prstGeom prst="rect">
            <a:avLst/>
          </a:prstGeom>
          <a:noFill/>
        </p:spPr>
        <p:txBody>
          <a:bodyPr wrap="square" rtlCol="0">
            <a:spAutoFit/>
          </a:bodyPr>
          <a:lstStyle/>
          <a:p>
            <a:r>
              <a:rPr lang="fr-FR" dirty="0" smtClean="0"/>
              <a:t>Le 63 prend forme !</a:t>
            </a:r>
            <a:endParaRPr lang="fr-FR" dirty="0"/>
          </a:p>
        </p:txBody>
      </p:sp>
    </p:spTree>
    <p:extLst>
      <p:ext uri="{BB962C8B-B14F-4D97-AF65-F5344CB8AC3E}">
        <p14:creationId xmlns:p14="http://schemas.microsoft.com/office/powerpoint/2010/main" val="12002935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71265" y="568370"/>
            <a:ext cx="3703258" cy="646331"/>
          </a:xfrm>
          <a:prstGeom prst="rect">
            <a:avLst/>
          </a:prstGeom>
        </p:spPr>
        <p:txBody>
          <a:bodyPr wrap="none">
            <a:spAutoFit/>
          </a:bodyPr>
          <a:lstStyle/>
          <a:p>
            <a:pPr algn="ctr">
              <a:spcAft>
                <a:spcPts val="0"/>
              </a:spcAft>
            </a:pPr>
            <a:r>
              <a:rPr lang="fr-FR" b="1" kern="150" dirty="0">
                <a:latin typeface="MV Boli" panose="02000500030200090000" pitchFamily="2" charset="0"/>
                <a:ea typeface="Arial Unicode MS"/>
                <a:cs typeface="MV Boli" panose="02000500030200090000" pitchFamily="2" charset="0"/>
              </a:rPr>
              <a:t>Rencontre avec les voisins du </a:t>
            </a:r>
            <a:r>
              <a:rPr lang="fr-FR" b="1" kern="150" dirty="0" smtClean="0">
                <a:latin typeface="MV Boli" panose="02000500030200090000" pitchFamily="2" charset="0"/>
                <a:ea typeface="Arial Unicode MS"/>
                <a:cs typeface="MV Boli" panose="02000500030200090000" pitchFamily="2" charset="0"/>
              </a:rPr>
              <a:t>63</a:t>
            </a:r>
          </a:p>
          <a:p>
            <a:pPr algn="ctr">
              <a:spcAft>
                <a:spcPts val="0"/>
              </a:spcAft>
            </a:pPr>
            <a:r>
              <a:rPr lang="fr-FR" b="1" kern="150" dirty="0" smtClean="0">
                <a:latin typeface="MV Boli" panose="02000500030200090000" pitchFamily="2" charset="0"/>
                <a:ea typeface="Arial Unicode MS"/>
                <a:cs typeface="MV Boli" panose="02000500030200090000" pitchFamily="2" charset="0"/>
              </a:rPr>
              <a:t>le</a:t>
            </a:r>
            <a:r>
              <a:rPr lang="fr-FR" b="1" kern="150" dirty="0" smtClean="0">
                <a:latin typeface="MV Boli" panose="02000500030200090000" pitchFamily="2" charset="0"/>
                <a:ea typeface="Arial Unicode MS"/>
                <a:cs typeface="MV Boli" panose="02000500030200090000" pitchFamily="2" charset="0"/>
              </a:rPr>
              <a:t> </a:t>
            </a:r>
            <a:r>
              <a:rPr lang="fr-FR" b="1" kern="150" dirty="0">
                <a:latin typeface="MV Boli" panose="02000500030200090000" pitchFamily="2" charset="0"/>
                <a:ea typeface="Arial Unicode MS"/>
                <a:cs typeface="MV Boli" panose="02000500030200090000" pitchFamily="2" charset="0"/>
              </a:rPr>
              <a:t>12/12/20</a:t>
            </a:r>
            <a:endParaRPr lang="fr-FR" kern="150" dirty="0">
              <a:latin typeface="MV Boli" panose="02000500030200090000" pitchFamily="2" charset="0"/>
              <a:ea typeface="Arial Unicode MS"/>
              <a:cs typeface="MV Boli" panose="02000500030200090000" pitchFamily="2" charset="0"/>
            </a:endParaRPr>
          </a:p>
        </p:txBody>
      </p:sp>
      <p:pic>
        <p:nvPicPr>
          <p:cNvPr id="3" name="Image 2"/>
          <p:cNvPicPr>
            <a:picLocks noChangeAspect="1"/>
          </p:cNvPicPr>
          <p:nvPr/>
        </p:nvPicPr>
        <p:blipFill>
          <a:blip r:embed="rId2"/>
          <a:stretch>
            <a:fillRect/>
          </a:stretch>
        </p:blipFill>
        <p:spPr>
          <a:xfrm>
            <a:off x="1469881" y="2212202"/>
            <a:ext cx="3668799" cy="3449010"/>
          </a:xfrm>
          <a:prstGeom prst="rect">
            <a:avLst/>
          </a:prstGeom>
        </p:spPr>
      </p:pic>
      <p:pic>
        <p:nvPicPr>
          <p:cNvPr id="4" name="Image 3"/>
          <p:cNvPicPr>
            <a:picLocks noChangeAspect="1"/>
          </p:cNvPicPr>
          <p:nvPr/>
        </p:nvPicPr>
        <p:blipFill>
          <a:blip r:embed="rId3"/>
          <a:stretch>
            <a:fillRect/>
          </a:stretch>
        </p:blipFill>
        <p:spPr>
          <a:xfrm>
            <a:off x="6122893" y="2458684"/>
            <a:ext cx="5441577" cy="4010669"/>
          </a:xfrm>
          <a:prstGeom prst="rect">
            <a:avLst/>
          </a:prstGeom>
        </p:spPr>
      </p:pic>
    </p:spTree>
    <p:extLst>
      <p:ext uri="{BB962C8B-B14F-4D97-AF65-F5344CB8AC3E}">
        <p14:creationId xmlns:p14="http://schemas.microsoft.com/office/powerpoint/2010/main" val="1686339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59858" y="365125"/>
            <a:ext cx="9793941" cy="441699"/>
          </a:xfrm>
        </p:spPr>
        <p:txBody>
          <a:bodyPr>
            <a:normAutofit fontScale="90000"/>
          </a:bodyPr>
          <a:lstStyle/>
          <a:p>
            <a:pPr algn="ctr"/>
            <a:r>
              <a:rPr lang="fr-FR" sz="3600" b="1" u="sng" dirty="0" smtClean="0"/>
              <a:t>Animations au foyer</a:t>
            </a:r>
            <a:endParaRPr lang="fr-FR" sz="3600" b="1" u="sng" dirty="0"/>
          </a:p>
        </p:txBody>
      </p:sp>
      <p:sp>
        <p:nvSpPr>
          <p:cNvPr id="3" name="Espace réservé du contenu 2"/>
          <p:cNvSpPr>
            <a:spLocks noGrp="1"/>
          </p:cNvSpPr>
          <p:nvPr>
            <p:ph idx="1"/>
          </p:nvPr>
        </p:nvSpPr>
        <p:spPr>
          <a:xfrm>
            <a:off x="838199" y="1021977"/>
            <a:ext cx="10515600" cy="3550023"/>
          </a:xfrm>
        </p:spPr>
        <p:txBody>
          <a:bodyPr>
            <a:normAutofit fontScale="77500" lnSpcReduction="20000"/>
          </a:bodyPr>
          <a:lstStyle/>
          <a:p>
            <a:r>
              <a:rPr lang="fr-FR" sz="2300" dirty="0" smtClean="0"/>
              <a:t> L’ouverture de l’établissement sur son environnement est devenue un critère de base du projet pour développer des liens sociaux, aller vers l’autonomisation, exercer leur citoyenneté, indispensable pour permettre aux personnes accueillies de maintenir ou de restaurer leurs liens familiaux et sociaux, et d’exercer leur citoyenneté.</a:t>
            </a:r>
          </a:p>
          <a:p>
            <a:r>
              <a:rPr lang="fr-FR" sz="2300" dirty="0" smtClean="0"/>
              <a:t>L’ouverture permet de faciliter ponctuellement la venue à l’intérieur de l’établissement : des familles, des bénévoles, des partenaires, des visiteurs, des artistes.</a:t>
            </a:r>
          </a:p>
          <a:p>
            <a:endParaRPr lang="fr-FR" sz="2300" dirty="0" smtClean="0"/>
          </a:p>
          <a:p>
            <a:r>
              <a:rPr lang="fr-FR" sz="2300" dirty="0" smtClean="0"/>
              <a:t>L’ouverture sur l’environnement est comprise comme une dynamique impliquant les professionnels de l’établissement, les personnes accueillies, leurs proches et les acteurs du territoire… Les actions d’ouverture ont en retour des effets sur toutes les personnes concernées, pouvant alors susciter de nouvelles formes d’ouverture dans les projets des personnes, les actions mises en place, les accueils et les accompagnements proposés.</a:t>
            </a:r>
          </a:p>
          <a:p>
            <a:r>
              <a:rPr lang="fr-FR" sz="2300" dirty="0" smtClean="0"/>
              <a:t>Les contraintes liées au contexte ont fortement réduit les possibilités d’animation au foyer et/ou avec certains partenaires. Des activités prévues sur site ont dues être mises en suspens</a:t>
            </a:r>
            <a:r>
              <a:rPr lang="fr-FR" dirty="0" smtClean="0"/>
              <a:t>.</a:t>
            </a:r>
          </a:p>
          <a:p>
            <a:endParaRPr lang="fr-FR" dirty="0"/>
          </a:p>
        </p:txBody>
      </p:sp>
      <p:pic>
        <p:nvPicPr>
          <p:cNvPr id="4" name="Image 3"/>
          <p:cNvPicPr>
            <a:picLocks noChangeAspect="1"/>
          </p:cNvPicPr>
          <p:nvPr/>
        </p:nvPicPr>
        <p:blipFill>
          <a:blip r:embed="rId2"/>
          <a:stretch>
            <a:fillRect/>
          </a:stretch>
        </p:blipFill>
        <p:spPr>
          <a:xfrm>
            <a:off x="4578872" y="4310973"/>
            <a:ext cx="3139740" cy="2358233"/>
          </a:xfrm>
          <a:prstGeom prst="rect">
            <a:avLst/>
          </a:prstGeom>
        </p:spPr>
      </p:pic>
    </p:spTree>
    <p:extLst>
      <p:ext uri="{BB962C8B-B14F-4D97-AF65-F5344CB8AC3E}">
        <p14:creationId xmlns:p14="http://schemas.microsoft.com/office/powerpoint/2010/main" val="2654488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83341" y="365125"/>
            <a:ext cx="10170458" cy="468593"/>
          </a:xfrm>
        </p:spPr>
        <p:txBody>
          <a:bodyPr>
            <a:normAutofit fontScale="90000"/>
          </a:bodyPr>
          <a:lstStyle/>
          <a:p>
            <a:pPr algn="ctr"/>
            <a:r>
              <a:rPr lang="fr-FR" sz="3600" b="1" u="sng" dirty="0" smtClean="0"/>
              <a:t>Logement accompagné</a:t>
            </a:r>
            <a:endParaRPr lang="fr-FR" sz="3600" b="1" u="sng" dirty="0"/>
          </a:p>
        </p:txBody>
      </p:sp>
      <p:sp>
        <p:nvSpPr>
          <p:cNvPr id="3" name="Espace réservé du contenu 2"/>
          <p:cNvSpPr>
            <a:spLocks noGrp="1"/>
          </p:cNvSpPr>
          <p:nvPr>
            <p:ph idx="1"/>
          </p:nvPr>
        </p:nvSpPr>
        <p:spPr>
          <a:xfrm>
            <a:off x="309282" y="978459"/>
            <a:ext cx="11739283" cy="3620435"/>
          </a:xfrm>
        </p:spPr>
        <p:txBody>
          <a:bodyPr>
            <a:normAutofit fontScale="55000" lnSpcReduction="20000"/>
          </a:bodyPr>
          <a:lstStyle/>
          <a:p>
            <a:r>
              <a:rPr lang="fr-FR" sz="2900" dirty="0" smtClean="0"/>
              <a:t>En 2020 nous avons finalisé l’acquisition du logement Accompagné, sis 63 rue des Cévennes Paris 15 qui offre une place supplémentaire d’accueil (arrêté d’extension en 2019 : capacité passe de 12 à 13 places dont 2 temporaires). </a:t>
            </a:r>
          </a:p>
          <a:p>
            <a:r>
              <a:rPr lang="fr-FR" sz="2900" dirty="0" smtClean="0"/>
              <a:t>Le projet de l’appartement accompagné s’inscrit dans la continuité, la complémentarité et l’évolution du projet d’accompagnement à l’autonomie pour les résidents au foyer d’hébergement Turbulences.</a:t>
            </a:r>
          </a:p>
          <a:p>
            <a:r>
              <a:rPr lang="fr-FR" sz="2900" dirty="0" smtClean="0"/>
              <a:t>L’appartement accompagné s’envisage comme une étape transitoire vers un logement inclusif de droit commun. La présence de l’équipe accompagnante sera dégressive au cours du temps, ce qui implique que les résidents qui occuperont l’appartement seront dans un milieu plus indépendant et devront faire preuve d’initiatives, de responsabilité et d’adaptation dans ce nouvel environnement moins contenant.</a:t>
            </a:r>
          </a:p>
          <a:p>
            <a:r>
              <a:rPr lang="fr-FR" sz="2900" dirty="0" smtClean="0"/>
              <a:t>Cependant, ils garderont la possibilité de venir au foyer Turbulences en cas de nécessité, pour des repas, une aide ponctuelle, des entretiens.</a:t>
            </a:r>
          </a:p>
          <a:p>
            <a:r>
              <a:rPr lang="fr-FR" sz="2900" dirty="0" smtClean="0"/>
              <a:t>S’ils sont adhérents du club « Point(S) Commun(S) » ils pourront continuer à participer aux activités proposées dans le cadre de ce club. Pour rappel l’association Point(S) Commun(S) a été créée le 20 décembre 2018 par les bénéficiaires du foyer. Il a été pensé conjointement au projet de logement accompagné dans la perspective de préserver du lien social, de faire des activités diverses et ainsi éviter l’isolement pour les personnes qui seraient à l’appartement et/ou qui ne sont pas au foyer (bénéficiaires ESAT/SAS).</a:t>
            </a:r>
          </a:p>
          <a:p>
            <a:r>
              <a:rPr lang="fr-FR" sz="2900" dirty="0" smtClean="0"/>
              <a:t>Le 24 octobre 2020 date d’arrivée du premier résident à occuper de manière permanente le logement accompagné. En novembre et décembre 2020 premiers accueils séquentiels d’une semaine au logement accompagné pour trois résidents. </a:t>
            </a:r>
          </a:p>
          <a:p>
            <a:r>
              <a:rPr lang="fr-FR" sz="2900" dirty="0" smtClean="0"/>
              <a:t>1er décembre 2020 occupation de la 11éme place permanente au foyer par un résident Parisien.</a:t>
            </a:r>
          </a:p>
          <a:p>
            <a:endParaRPr lang="fr-FR" dirty="0"/>
          </a:p>
        </p:txBody>
      </p:sp>
      <p:pic>
        <p:nvPicPr>
          <p:cNvPr id="4" name="Image 3"/>
          <p:cNvPicPr>
            <a:picLocks noChangeAspect="1"/>
          </p:cNvPicPr>
          <p:nvPr/>
        </p:nvPicPr>
        <p:blipFill>
          <a:blip r:embed="rId2"/>
          <a:stretch>
            <a:fillRect/>
          </a:stretch>
        </p:blipFill>
        <p:spPr>
          <a:xfrm>
            <a:off x="4027492" y="4598894"/>
            <a:ext cx="4302862" cy="2163362"/>
          </a:xfrm>
          <a:prstGeom prst="rect">
            <a:avLst/>
          </a:prstGeom>
        </p:spPr>
      </p:pic>
    </p:spTree>
    <p:extLst>
      <p:ext uri="{BB962C8B-B14F-4D97-AF65-F5344CB8AC3E}">
        <p14:creationId xmlns:p14="http://schemas.microsoft.com/office/powerpoint/2010/main" val="37249316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spcAft>
                <a:spcPts val="0"/>
              </a:spcAft>
            </a:pPr>
            <a:r>
              <a:rPr lang="fr-FR" sz="3200" b="1" i="1" kern="150" dirty="0">
                <a:solidFill>
                  <a:srgbClr val="ED7D31"/>
                </a:solidFill>
                <a:effectLst>
                  <a:outerShdw blurRad="63500" dist="50800" dir="1350000" sx="0" sy="0">
                    <a:srgbClr val="000000">
                      <a:alpha val="50000"/>
                    </a:srgbClr>
                  </a:outerShdw>
                </a:effectLst>
                <a:latin typeface="Times New Roman" panose="02020603050405020304" pitchFamily="18" charset="0"/>
                <a:ea typeface="Arial Unicode MS"/>
                <a:cs typeface="Arial Unicode MS"/>
              </a:rPr>
              <a:t>LE FOYER ET QUELQUES ACTIVITES DU QUOTIDIEN</a:t>
            </a:r>
            <a:r>
              <a:rPr lang="fr-FR" sz="3200" kern="150" dirty="0" smtClean="0">
                <a:effectLst/>
                <a:latin typeface="Times New Roman" panose="02020603050405020304" pitchFamily="18" charset="0"/>
                <a:ea typeface="Arial Unicode MS"/>
                <a:cs typeface="Arial Unicode MS"/>
              </a:rPr>
              <a:t/>
            </a:r>
            <a:br>
              <a:rPr lang="fr-FR" sz="3200" kern="150" dirty="0" smtClean="0">
                <a:effectLst/>
                <a:latin typeface="Times New Roman" panose="02020603050405020304" pitchFamily="18" charset="0"/>
                <a:ea typeface="Arial Unicode MS"/>
                <a:cs typeface="Arial Unicode MS"/>
              </a:rPr>
            </a:br>
            <a:endParaRPr lang="fr-FR" sz="3200" dirty="0"/>
          </a:p>
        </p:txBody>
      </p:sp>
      <p:pic>
        <p:nvPicPr>
          <p:cNvPr id="4" name="Image 3"/>
          <p:cNvPicPr>
            <a:picLocks noChangeAspect="1"/>
          </p:cNvPicPr>
          <p:nvPr/>
        </p:nvPicPr>
        <p:blipFill>
          <a:blip r:embed="rId2"/>
          <a:stretch>
            <a:fillRect/>
          </a:stretch>
        </p:blipFill>
        <p:spPr>
          <a:xfrm>
            <a:off x="282388" y="3297284"/>
            <a:ext cx="3576918" cy="2708057"/>
          </a:xfrm>
          <a:prstGeom prst="rect">
            <a:avLst/>
          </a:prstGeom>
        </p:spPr>
      </p:pic>
      <p:pic>
        <p:nvPicPr>
          <p:cNvPr id="5" name="Image 4"/>
          <p:cNvPicPr>
            <a:picLocks noChangeAspect="1"/>
          </p:cNvPicPr>
          <p:nvPr/>
        </p:nvPicPr>
        <p:blipFill>
          <a:blip r:embed="rId3"/>
          <a:stretch>
            <a:fillRect/>
          </a:stretch>
        </p:blipFill>
        <p:spPr>
          <a:xfrm>
            <a:off x="4311059" y="2675419"/>
            <a:ext cx="2130081" cy="2891281"/>
          </a:xfrm>
          <a:prstGeom prst="rect">
            <a:avLst/>
          </a:prstGeom>
        </p:spPr>
      </p:pic>
      <p:pic>
        <p:nvPicPr>
          <p:cNvPr id="6" name="Image 5"/>
          <p:cNvPicPr>
            <a:picLocks noChangeAspect="1"/>
          </p:cNvPicPr>
          <p:nvPr/>
        </p:nvPicPr>
        <p:blipFill>
          <a:blip r:embed="rId4"/>
          <a:stretch>
            <a:fillRect/>
          </a:stretch>
        </p:blipFill>
        <p:spPr>
          <a:xfrm>
            <a:off x="6716831" y="2911390"/>
            <a:ext cx="2780076" cy="1929551"/>
          </a:xfrm>
          <a:prstGeom prst="rect">
            <a:avLst/>
          </a:prstGeom>
        </p:spPr>
      </p:pic>
      <p:pic>
        <p:nvPicPr>
          <p:cNvPr id="7" name="Image 6"/>
          <p:cNvPicPr>
            <a:picLocks noChangeAspect="1"/>
          </p:cNvPicPr>
          <p:nvPr/>
        </p:nvPicPr>
        <p:blipFill>
          <a:blip r:embed="rId5"/>
          <a:stretch>
            <a:fillRect/>
          </a:stretch>
        </p:blipFill>
        <p:spPr>
          <a:xfrm>
            <a:off x="9617001" y="2911390"/>
            <a:ext cx="2346583" cy="3464623"/>
          </a:xfrm>
          <a:prstGeom prst="rect">
            <a:avLst/>
          </a:prstGeom>
        </p:spPr>
      </p:pic>
      <p:sp>
        <p:nvSpPr>
          <p:cNvPr id="8" name="Rectangle 7"/>
          <p:cNvSpPr/>
          <p:nvPr/>
        </p:nvSpPr>
        <p:spPr>
          <a:xfrm>
            <a:off x="275573" y="1475090"/>
            <a:ext cx="11640854" cy="1200329"/>
          </a:xfrm>
          <a:prstGeom prst="rect">
            <a:avLst/>
          </a:prstGeom>
        </p:spPr>
        <p:txBody>
          <a:bodyPr wrap="square">
            <a:spAutoFit/>
          </a:bodyPr>
          <a:lstStyle/>
          <a:p>
            <a:pPr algn="just">
              <a:spcAft>
                <a:spcPts val="0"/>
              </a:spcAft>
              <a:tabLst>
                <a:tab pos="1352550" algn="l"/>
              </a:tabLst>
            </a:pPr>
            <a:r>
              <a:rPr lang="fr-FR" kern="150" dirty="0">
                <a:latin typeface="MV Boli" panose="02000500030200090000" pitchFamily="2" charset="0"/>
                <a:ea typeface="Arial Unicode MS"/>
                <a:cs typeface="Arial Unicode MS"/>
              </a:rPr>
              <a:t>Le foyer a un jardin / terrasse d’environ 500 m². Aux beaux jours nous pouvons en profiter pour déjeuner dehors, faire quelques activités et un peu de jardinage. Nous pouvons aussi y accueillir à l’occasion d’événements le voisinage et/ou d’autres personnes extérieures. Vous pouvez retrouver une présentation du foyer sur le blog des résidents : </a:t>
            </a:r>
            <a:r>
              <a:rPr lang="fr-FR" u="sng" kern="150" dirty="0">
                <a:solidFill>
                  <a:srgbClr val="0563C1"/>
                </a:solidFill>
                <a:uFill>
                  <a:solidFill>
                    <a:srgbClr val="000000"/>
                  </a:solidFill>
                </a:uFill>
                <a:latin typeface="MV Boli" panose="02000500030200090000" pitchFamily="2" charset="0"/>
                <a:ea typeface="Arial Unicode MS"/>
                <a:cs typeface="Arial Unicode MS"/>
                <a:hlinkClick r:id="rId6"/>
              </a:rPr>
              <a:t>www.lesturbulents.com</a:t>
            </a:r>
            <a:endParaRPr lang="fr-FR" sz="1600" kern="150" dirty="0">
              <a:effectLst/>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25267656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693906" y="1541297"/>
            <a:ext cx="2712955" cy="2054530"/>
          </a:xfrm>
          <a:prstGeom prst="rect">
            <a:avLst/>
          </a:prstGeom>
        </p:spPr>
      </p:pic>
      <p:pic>
        <p:nvPicPr>
          <p:cNvPr id="4" name="Image 3"/>
          <p:cNvPicPr>
            <a:picLocks noChangeAspect="1"/>
          </p:cNvPicPr>
          <p:nvPr/>
        </p:nvPicPr>
        <p:blipFill>
          <a:blip r:embed="rId3"/>
          <a:stretch>
            <a:fillRect/>
          </a:stretch>
        </p:blipFill>
        <p:spPr>
          <a:xfrm>
            <a:off x="4968743" y="1694766"/>
            <a:ext cx="2877561" cy="2194750"/>
          </a:xfrm>
          <a:prstGeom prst="rect">
            <a:avLst/>
          </a:prstGeom>
        </p:spPr>
      </p:pic>
      <p:pic>
        <p:nvPicPr>
          <p:cNvPr id="5" name="Image 4"/>
          <p:cNvPicPr>
            <a:picLocks noChangeAspect="1"/>
          </p:cNvPicPr>
          <p:nvPr/>
        </p:nvPicPr>
        <p:blipFill>
          <a:blip r:embed="rId4"/>
          <a:stretch>
            <a:fillRect/>
          </a:stretch>
        </p:blipFill>
        <p:spPr>
          <a:xfrm>
            <a:off x="8639169" y="1541297"/>
            <a:ext cx="2712955" cy="2188654"/>
          </a:xfrm>
          <a:prstGeom prst="rect">
            <a:avLst/>
          </a:prstGeom>
        </p:spPr>
      </p:pic>
      <p:pic>
        <p:nvPicPr>
          <p:cNvPr id="7" name="Image 6"/>
          <p:cNvPicPr>
            <a:picLocks noChangeAspect="1"/>
          </p:cNvPicPr>
          <p:nvPr/>
        </p:nvPicPr>
        <p:blipFill>
          <a:blip r:embed="rId5"/>
          <a:stretch>
            <a:fillRect/>
          </a:stretch>
        </p:blipFill>
        <p:spPr>
          <a:xfrm>
            <a:off x="9446379" y="3970439"/>
            <a:ext cx="2066723" cy="2749534"/>
          </a:xfrm>
          <a:prstGeom prst="rect">
            <a:avLst/>
          </a:prstGeom>
        </p:spPr>
      </p:pic>
      <p:pic>
        <p:nvPicPr>
          <p:cNvPr id="8" name="Image 7"/>
          <p:cNvPicPr>
            <a:picLocks noChangeAspect="1"/>
          </p:cNvPicPr>
          <p:nvPr/>
        </p:nvPicPr>
        <p:blipFill>
          <a:blip r:embed="rId6"/>
          <a:stretch>
            <a:fillRect/>
          </a:stretch>
        </p:blipFill>
        <p:spPr>
          <a:xfrm>
            <a:off x="887507" y="3889516"/>
            <a:ext cx="2036240" cy="2761727"/>
          </a:xfrm>
          <a:prstGeom prst="rect">
            <a:avLst/>
          </a:prstGeom>
        </p:spPr>
      </p:pic>
      <p:pic>
        <p:nvPicPr>
          <p:cNvPr id="10" name="Image 9"/>
          <p:cNvPicPr>
            <a:picLocks noChangeAspect="1"/>
          </p:cNvPicPr>
          <p:nvPr/>
        </p:nvPicPr>
        <p:blipFill>
          <a:blip r:embed="rId7"/>
          <a:stretch>
            <a:fillRect/>
          </a:stretch>
        </p:blipFill>
        <p:spPr>
          <a:xfrm>
            <a:off x="6407523" y="4286977"/>
            <a:ext cx="2371550" cy="2371550"/>
          </a:xfrm>
          <a:prstGeom prst="rect">
            <a:avLst/>
          </a:prstGeom>
        </p:spPr>
      </p:pic>
      <p:sp>
        <p:nvSpPr>
          <p:cNvPr id="11" name="Rectangle 10"/>
          <p:cNvSpPr/>
          <p:nvPr/>
        </p:nvSpPr>
        <p:spPr>
          <a:xfrm>
            <a:off x="3177507" y="4365688"/>
            <a:ext cx="3007556" cy="1200329"/>
          </a:xfrm>
          <a:prstGeom prst="rect">
            <a:avLst/>
          </a:prstGeom>
        </p:spPr>
        <p:txBody>
          <a:bodyPr wrap="square">
            <a:spAutoFit/>
          </a:bodyPr>
          <a:lstStyle/>
          <a:p>
            <a:pPr algn="just">
              <a:spcAft>
                <a:spcPts val="0"/>
              </a:spcAft>
            </a:pPr>
            <a:r>
              <a:rPr lang="fr-FR" kern="150" dirty="0">
                <a:latin typeface="MV Boli" panose="02000500030200090000" pitchFamily="2" charset="0"/>
                <a:ea typeface="Arial Unicode MS"/>
                <a:cs typeface="Arial Unicode MS"/>
              </a:rPr>
              <a:t>Le quotidien c’est aussi des temps pour faire de la couture, du bricolage, monter des meubles.</a:t>
            </a:r>
            <a:endParaRPr lang="fr-FR" sz="1600" kern="150" dirty="0">
              <a:effectLst/>
              <a:latin typeface="Times New Roman" panose="02020603050405020304" pitchFamily="18" charset="0"/>
              <a:ea typeface="Arial Unicode MS"/>
              <a:cs typeface="Arial Unicode MS"/>
            </a:endParaRPr>
          </a:p>
        </p:txBody>
      </p:sp>
      <p:sp>
        <p:nvSpPr>
          <p:cNvPr id="12" name="Rectangle 11"/>
          <p:cNvSpPr/>
          <p:nvPr/>
        </p:nvSpPr>
        <p:spPr>
          <a:xfrm>
            <a:off x="693906" y="295706"/>
            <a:ext cx="11179847" cy="646331"/>
          </a:xfrm>
          <a:prstGeom prst="rect">
            <a:avLst/>
          </a:prstGeom>
        </p:spPr>
        <p:txBody>
          <a:bodyPr wrap="square">
            <a:spAutoFit/>
          </a:bodyPr>
          <a:lstStyle/>
          <a:p>
            <a:pPr algn="just">
              <a:spcAft>
                <a:spcPts val="0"/>
              </a:spcAft>
            </a:pPr>
            <a:r>
              <a:rPr lang="fr-FR" kern="150" dirty="0">
                <a:latin typeface="MV Boli" panose="02000500030200090000" pitchFamily="2" charset="0"/>
                <a:ea typeface="Arial Unicode MS"/>
                <a:cs typeface="Arial Unicode MS"/>
              </a:rPr>
              <a:t>Les espaces collectifs ont plusieurs fonctions. Un espace repas qui sert aussi de lieu de réunion, d’activités, un espace détente ou des moments de partage sont possible.</a:t>
            </a:r>
            <a:endParaRPr lang="fr-FR" sz="1600" kern="150" dirty="0">
              <a:effectLst/>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13218851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158281" y="3082111"/>
            <a:ext cx="5423120" cy="2632889"/>
          </a:xfrm>
          <a:prstGeom prst="rect">
            <a:avLst/>
          </a:prstGeom>
        </p:spPr>
      </p:pic>
      <p:pic>
        <p:nvPicPr>
          <p:cNvPr id="4" name="Image 3"/>
          <p:cNvPicPr>
            <a:picLocks noChangeAspect="1"/>
          </p:cNvPicPr>
          <p:nvPr/>
        </p:nvPicPr>
        <p:blipFill>
          <a:blip r:embed="rId3"/>
          <a:stretch>
            <a:fillRect/>
          </a:stretch>
        </p:blipFill>
        <p:spPr>
          <a:xfrm>
            <a:off x="7100047" y="3006282"/>
            <a:ext cx="3737867" cy="2855538"/>
          </a:xfrm>
          <a:prstGeom prst="rect">
            <a:avLst/>
          </a:prstGeom>
        </p:spPr>
      </p:pic>
      <p:sp>
        <p:nvSpPr>
          <p:cNvPr id="5" name="Rectangle 4"/>
          <p:cNvSpPr/>
          <p:nvPr/>
        </p:nvSpPr>
        <p:spPr>
          <a:xfrm>
            <a:off x="1048872" y="1196352"/>
            <a:ext cx="9789042" cy="646331"/>
          </a:xfrm>
          <a:prstGeom prst="rect">
            <a:avLst/>
          </a:prstGeom>
        </p:spPr>
        <p:txBody>
          <a:bodyPr wrap="square">
            <a:spAutoFit/>
          </a:bodyPr>
          <a:lstStyle/>
          <a:p>
            <a:pPr>
              <a:spcAft>
                <a:spcPts val="0"/>
              </a:spcAft>
            </a:pPr>
            <a:r>
              <a:rPr lang="fr-FR" kern="150" dirty="0">
                <a:latin typeface="MV Boli" panose="02000500030200090000" pitchFamily="2" charset="0"/>
                <a:ea typeface="Arial Unicode MS"/>
                <a:cs typeface="Arial Unicode MS"/>
              </a:rPr>
              <a:t>Certaines activités se déroulent dans les espaces collectifs comme la musique ou un cours de Zumba</a:t>
            </a:r>
            <a:endParaRPr lang="fr-FR" sz="1600" kern="150" dirty="0">
              <a:effectLst/>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1859467815"/>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457</TotalTime>
  <Words>3053</Words>
  <Application>Microsoft Office PowerPoint</Application>
  <PresentationFormat>Grand écran</PresentationFormat>
  <Paragraphs>145</Paragraphs>
  <Slides>46</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46</vt:i4>
      </vt:variant>
    </vt:vector>
  </HeadingPairs>
  <TitlesOfParts>
    <vt:vector size="53" baseType="lpstr">
      <vt:lpstr>Arial</vt:lpstr>
      <vt:lpstr>Arial Unicode MS</vt:lpstr>
      <vt:lpstr>Calibri</vt:lpstr>
      <vt:lpstr>Calibri Light</vt:lpstr>
      <vt:lpstr>MV Boli</vt:lpstr>
      <vt:lpstr>Times New Roman</vt:lpstr>
      <vt:lpstr>Thème Office</vt:lpstr>
      <vt:lpstr>Présentation PowerPoint</vt:lpstr>
      <vt:lpstr>Présentation PowerPoint</vt:lpstr>
      <vt:lpstr>Le quotidien</vt:lpstr>
      <vt:lpstr>Les activités</vt:lpstr>
      <vt:lpstr>Animations au foyer</vt:lpstr>
      <vt:lpstr>Logement accompagné</vt:lpstr>
      <vt:lpstr>LE FOYER ET QUELQUES ACTIVITES DU QUOTIDIEN </vt:lpstr>
      <vt:lpstr>Présentation PowerPoint</vt:lpstr>
      <vt:lpstr>Présentation PowerPoint</vt:lpstr>
      <vt:lpstr> </vt:lpstr>
      <vt:lpstr>Présentation PowerPoint</vt:lpstr>
      <vt:lpstr>FEVRIER 2020 </vt:lpstr>
      <vt:lpstr>Présentation PowerPoint</vt:lpstr>
      <vt:lpstr>Présentation PowerPoint</vt:lpstr>
      <vt:lpstr>Présentation PowerPoint</vt:lpstr>
      <vt:lpstr>Présentation PowerPoint</vt:lpstr>
      <vt:lpstr>Présentation PowerPoint</vt:lpstr>
      <vt:lpstr>MARS AVRIL MAI 2020 </vt:lpstr>
      <vt:lpstr>Présentation PowerPoint</vt:lpstr>
      <vt:lpstr>Présentation PowerPoint</vt:lpstr>
      <vt:lpstr>Présentation PowerPoint</vt:lpstr>
      <vt:lpstr>Présentation PowerPoint</vt:lpstr>
      <vt:lpstr>JUIN 2020 </vt:lpstr>
      <vt:lpstr>JUILLET 2020 </vt:lpstr>
      <vt:lpstr>Présentation PowerPoint</vt:lpstr>
      <vt:lpstr>Présentation PowerPoint</vt:lpstr>
      <vt:lpstr>Présentation PowerPoint</vt:lpstr>
      <vt:lpstr>Présentation PowerPoint</vt:lpstr>
      <vt:lpstr>AOUT 2020 </vt:lpstr>
      <vt:lpstr>Présentation PowerPoint</vt:lpstr>
      <vt:lpstr>Présentation PowerPoint</vt:lpstr>
      <vt:lpstr>SEPTEMBRE 2020 </vt:lpstr>
      <vt:lpstr>OCTOBRE 2020 </vt:lpstr>
      <vt:lpstr>Présentation PowerPoint</vt:lpstr>
      <vt:lpstr>Présentation PowerPoint</vt:lpstr>
      <vt:lpstr>NOVEMBRE 2020 </vt:lpstr>
      <vt:lpstr>Présentation PowerPoint</vt:lpstr>
      <vt:lpstr>DECEMBRE 2020 </vt:lpstr>
      <vt:lpstr>Présentation PowerPoint</vt:lpstr>
      <vt:lpstr>Présentation PowerPoint</vt:lpstr>
      <vt:lpstr>Appartement 63 rue des Cévennes Paris 15 </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Grégory HALBERDA</dc:creator>
  <cp:lastModifiedBy>Foyer</cp:lastModifiedBy>
  <cp:revision>24</cp:revision>
  <dcterms:created xsi:type="dcterms:W3CDTF">2021-04-09T07:57:40Z</dcterms:created>
  <dcterms:modified xsi:type="dcterms:W3CDTF">2021-05-25T16:15:37Z</dcterms:modified>
</cp:coreProperties>
</file>